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C72C-AB99-4C7E-9800-06E7ABA802DD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9CFA-FBAD-47FD-AC76-8F1E8943B7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6A5C-EDA6-44DC-99CE-6665881B8D1B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133F-971C-4636-912E-131FEA3B3F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C507-2274-40C8-B767-45937DFCE348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29CF-CDA7-4933-B0E4-408A195836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9324-73DC-4595-908B-C9C64FEDE740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E61F-A72B-4589-A001-5D47C81F56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5A5F4-2421-4737-8F1A-6F176C2C412B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26B7-EE51-4232-809B-DC15AEED4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001D-373D-407C-A1B0-D32F35437ABA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E40C-E0E9-4F4B-9569-CB60F47D0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4DF6-DC12-4C68-8E1D-A418D5B8351C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9DEA5-BF9B-47A7-8214-F652838E83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29AA-ABA7-4EBB-AF98-46E66FD9441F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FB91-5004-40AB-97E2-7BC59C6C33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8B68-380C-4261-9166-5372251CAC37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92B4-AB28-4DBC-ACD1-1473C6C9D8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745F-FC26-4C3B-BD78-D52406E0189A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28D3D-C9B9-49F4-B099-08C20B4C30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E08D-18EB-40D7-B4F1-76429DE77AB7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71A8-0CC6-4DE3-B91B-8AB36D0A7B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D7315A-D025-4C07-A2D2-13BC6EB14424}" type="datetimeFigureOut">
              <a:rPr lang="cs-CZ"/>
              <a:pPr>
                <a:defRPr/>
              </a:pPr>
              <a:t>8.3.2011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68CA3-D77B-4B71-B4CB-A31FE314AE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800" b="1" smtClean="0"/>
              <a:t>REVITALIZACE PRAŽSKÉ TRŽNICE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VIZUALIZACE – ASIJSKÝ TRH</a:t>
            </a:r>
            <a:endParaRPr lang="cs-CZ" sz="3600" smtClean="0"/>
          </a:p>
        </p:txBody>
      </p:sp>
      <p:pic>
        <p:nvPicPr>
          <p:cNvPr id="22530" name="Picture 3" descr="Z:\areál\mapy\plán tržnice vododovný\Holesovicka trznice_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905250"/>
            <a:ext cx="27003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ovéPole 10"/>
          <p:cNvSpPr txBox="1">
            <a:spLocks noChangeArrowheads="1"/>
          </p:cNvSpPr>
          <p:nvPr/>
        </p:nvSpPr>
        <p:spPr bwMode="auto">
          <a:xfrm>
            <a:off x="5867400" y="1787525"/>
            <a:ext cx="280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Asijský trh jako tradiční součást tržnice, avšak na kvalitativně vyšší úrovni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Soustředění trhu na jedno místo, uvolnění pěších zón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Umístění do nového interiéru budovy 13, do přízemí budovy 18 a do nové pasáže mezi budovami 13 a 18.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Akcent na širší sortiment, než doposud </a:t>
            </a:r>
          </a:p>
        </p:txBody>
      </p:sp>
      <p:pic>
        <p:nvPicPr>
          <p:cNvPr id="22532" name="Picture 2" descr="Z:\bid\CMC\files for marketing\zmenš\ASIAN HALLS 13_1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28775"/>
            <a:ext cx="45354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 rot="16200000">
            <a:off x="7259638" y="4964113"/>
            <a:ext cx="2159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VIZUALIZACE – PROSTOR KOLEM VODÁRENSKÉ VĚŽE</a:t>
            </a:r>
            <a:endParaRPr lang="cs-CZ" sz="3600" smtClean="0"/>
          </a:p>
        </p:txBody>
      </p:sp>
      <p:pic>
        <p:nvPicPr>
          <p:cNvPr id="23554" name="Picture 3" descr="Z:\areál\mapy\plán tržnice vododovný\Holesovicka trznice_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905250"/>
            <a:ext cx="2700337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ovéPole 10"/>
          <p:cNvSpPr txBox="1">
            <a:spLocks noChangeArrowheads="1"/>
          </p:cNvSpPr>
          <p:nvPr/>
        </p:nvSpPr>
        <p:spPr bwMode="auto">
          <a:xfrm>
            <a:off x="5940425" y="1755775"/>
            <a:ext cx="28082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Zóna oddychu kolem jedné z nejatraktivnějších budov areálu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Výstavní a prodejní galerie, designerská studia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Gastronomická zařízení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Nová dlažba, zeleň, mobiliář</a:t>
            </a:r>
          </a:p>
          <a:p>
            <a:pPr marL="85725" indent="-85725">
              <a:buFont typeface="Arial" charset="0"/>
              <a:buChar char="•"/>
            </a:pPr>
            <a:endParaRPr lang="cs-CZ" sz="1200" b="1">
              <a:solidFill>
                <a:srgbClr val="E07920"/>
              </a:solidFill>
              <a:latin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 rot="5400000">
            <a:off x="7765256" y="4966495"/>
            <a:ext cx="466725" cy="3476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3557" name="Picture 2" descr="Z:\bid\CMC\Visualarch\vizualizace\final\zmenš\110124_450_FINAL_clock tower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74813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 rot="5400000">
            <a:off x="7506494" y="4742656"/>
            <a:ext cx="71438" cy="612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VIZUALIZACE – NABÍDKA PRO DĚTI</a:t>
            </a:r>
            <a:endParaRPr lang="cs-CZ" sz="3600" smtClean="0"/>
          </a:p>
        </p:txBody>
      </p:sp>
      <p:pic>
        <p:nvPicPr>
          <p:cNvPr id="24578" name="Picture 3" descr="Z:\areál\mapy\plán tržnice vododovný\Holesovicka trznice_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60788"/>
            <a:ext cx="27003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ovéPole 10"/>
          <p:cNvSpPr txBox="1">
            <a:spLocks noChangeArrowheads="1"/>
          </p:cNvSpPr>
          <p:nvPr/>
        </p:nvSpPr>
        <p:spPr bwMode="auto">
          <a:xfrm>
            <a:off x="5975350" y="1736725"/>
            <a:ext cx="2987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Dětská hřiště a dětské koutky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Zábava, bezpečnost, pohodlí pro děti různého věku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Služby pro maminky – hlídání dětí, nekuřácká kavárna.</a:t>
            </a:r>
          </a:p>
        </p:txBody>
      </p:sp>
      <p:sp>
        <p:nvSpPr>
          <p:cNvPr id="6" name="Obdélník 5"/>
          <p:cNvSpPr/>
          <p:nvPr/>
        </p:nvSpPr>
        <p:spPr>
          <a:xfrm rot="5400000">
            <a:off x="8110538" y="4743450"/>
            <a:ext cx="274637" cy="4238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4581" name="Picture 2" descr="Z:\bid\CMC\Visualarch\vizualizace\final\zmenš\110124_450_FINAL_plyground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36713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Z:\bid\CMC\files for marketing\zmenš\final_NORTHWEST CORNER.jpg"/>
          <p:cNvPicPr>
            <a:picLocks noChangeAspect="1" noChangeArrowheads="1"/>
          </p:cNvPicPr>
          <p:nvPr/>
        </p:nvPicPr>
        <p:blipFill>
          <a:blip r:embed="rId2"/>
          <a:srcRect t="2504" b="8479"/>
          <a:stretch>
            <a:fillRect/>
          </a:stretch>
        </p:blipFill>
        <p:spPr bwMode="auto">
          <a:xfrm>
            <a:off x="0" y="100806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ÚSTŘEDNÍ PRAŽSKÁ JATKA </a:t>
            </a:r>
            <a:br>
              <a:rPr lang="cs-CZ" b="1" dirty="0" smtClean="0"/>
            </a:br>
            <a:r>
              <a:rPr lang="cs-CZ" b="1" dirty="0" smtClean="0"/>
              <a:t>(1895 – 1983)</a:t>
            </a:r>
            <a:endParaRPr lang="cs-CZ" dirty="0"/>
          </a:p>
        </p:txBody>
      </p:sp>
      <p:pic>
        <p:nvPicPr>
          <p:cNvPr id="14338" name="Picture 4" descr="Z:\bid\CMC\files for marketing\historické obrázky\zmenš\prasata.jpg"/>
          <p:cNvPicPr>
            <a:picLocks noChangeAspect="1" noChangeArrowheads="1"/>
          </p:cNvPicPr>
          <p:nvPr/>
        </p:nvPicPr>
        <p:blipFill>
          <a:blip r:embed="rId2"/>
          <a:srcRect t="8382" r="2846" b="16180"/>
          <a:stretch>
            <a:fillRect/>
          </a:stretch>
        </p:blipFill>
        <p:spPr bwMode="auto">
          <a:xfrm>
            <a:off x="3276600" y="3787775"/>
            <a:ext cx="24479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Z:\bid\CMC\files for marketing\historické obrázky\zmenš\DSCF3849.jpg"/>
          <p:cNvPicPr>
            <a:picLocks noChangeAspect="1" noChangeArrowheads="1"/>
          </p:cNvPicPr>
          <p:nvPr/>
        </p:nvPicPr>
        <p:blipFill>
          <a:blip r:embed="rId3"/>
          <a:srcRect b="11232"/>
          <a:stretch>
            <a:fillRect/>
          </a:stretch>
        </p:blipFill>
        <p:spPr bwMode="auto">
          <a:xfrm>
            <a:off x="5940425" y="4005263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Z:\bid\CMC\files for marketing\historické obrázky\zmenš\krávy.jpg"/>
          <p:cNvPicPr>
            <a:picLocks noChangeAspect="1" noChangeArrowheads="1"/>
          </p:cNvPicPr>
          <p:nvPr/>
        </p:nvPicPr>
        <p:blipFill>
          <a:blip r:embed="rId4"/>
          <a:srcRect t="13080"/>
          <a:stretch>
            <a:fillRect/>
          </a:stretch>
        </p:blipFill>
        <p:spPr bwMode="auto">
          <a:xfrm>
            <a:off x="5940425" y="1989138"/>
            <a:ext cx="27003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Z:\bid\CMC\files for marketing\historické obrázky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003675"/>
            <a:ext cx="2257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Z:\bid\CMC\files for marketing\historické obrázky\zmenš\untitled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1989138"/>
            <a:ext cx="269875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ovéPole 15"/>
          <p:cNvSpPr txBox="1">
            <a:spLocks noChangeArrowheads="1"/>
          </p:cNvSpPr>
          <p:nvPr/>
        </p:nvSpPr>
        <p:spPr bwMode="auto">
          <a:xfrm>
            <a:off x="3276600" y="1963738"/>
            <a:ext cx="25193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Památkově chráněný  průmyslový areál, zachovalý v téměř původní podobě</a:t>
            </a:r>
          </a:p>
          <a:p>
            <a:pPr marL="180975" indent="-18097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Bohatá historie sahající do roku 1895</a:t>
            </a:r>
          </a:p>
          <a:p>
            <a:pPr marL="180975" indent="-18097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Architektonicky velmi cenné objekty</a:t>
            </a:r>
          </a:p>
          <a:p>
            <a:pPr marL="180975" indent="-18097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Součást pražského kulturního dědictví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562725" cy="4525963"/>
          </a:xfrm>
        </p:spPr>
        <p:txBody>
          <a:bodyPr rtlCol="0">
            <a:normAutofit fontScale="47500" lnSpcReduction="20000"/>
          </a:bodyPr>
          <a:lstStyle/>
          <a:p>
            <a:pPr marL="180975" indent="-180975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Vytvořit novou ikonu Prahy</a:t>
            </a:r>
            <a:br>
              <a:rPr lang="cs-CZ" b="1" dirty="0" smtClean="0"/>
            </a:br>
            <a:r>
              <a:rPr lang="cs-CZ" dirty="0" smtClean="0"/>
              <a:t>Návštěva Pražské tržnice by měla patřit k největším atrakcím, stejně jako návštěva historického centra Prahy.</a:t>
            </a:r>
          </a:p>
          <a:p>
            <a:pPr marL="180975" indent="-180975" eaLnBrk="1" fontAlgn="auto" hangingPunct="1">
              <a:spcAft>
                <a:spcPts val="0"/>
              </a:spcAft>
              <a:defRPr/>
            </a:pPr>
            <a:endParaRPr lang="cs-CZ" b="1" dirty="0" smtClean="0"/>
          </a:p>
          <a:p>
            <a:pPr marL="180975" indent="-180975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Změnit vnímání tržnice.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současnosti převládá vnímání tržnice jakožto místa nákupů levného nekvalitního zboží nebo jako vietnamské tržiště. Nově by tržnice měla být vnímána jako atraktivní místo nákupů a zábavy pro celou rodinu.</a:t>
            </a:r>
          </a:p>
          <a:p>
            <a:pPr marL="180975" indent="-180975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180975" indent="-180975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Podstatně rozšířit současnou nabídku obchodu, služeb a gastronomie.</a:t>
            </a:r>
            <a:br>
              <a:rPr lang="cs-CZ" b="1" dirty="0" smtClean="0"/>
            </a:br>
            <a:r>
              <a:rPr lang="cs-CZ" dirty="0" smtClean="0"/>
              <a:t>Přilákat nové kvalitní maloobchodní firmy z oblasti potravin, módy, potřeb pro domácnost, sportovních potřeb, </a:t>
            </a:r>
            <a:r>
              <a:rPr lang="cs-CZ" dirty="0" err="1" smtClean="0"/>
              <a:t>elektra</a:t>
            </a:r>
            <a:r>
              <a:rPr lang="cs-CZ" dirty="0" smtClean="0"/>
              <a:t> apod. Rozšířit nabídku služeb. Vytvořit nové možnosti v oblasti gastronomie – nové restaurace, bary, kavárny. </a:t>
            </a:r>
          </a:p>
          <a:p>
            <a:pPr marL="180975" indent="-180975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marL="180975" indent="-180975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Vytvořit nové možnosti v oblasti zábavy.</a:t>
            </a:r>
            <a:br>
              <a:rPr lang="cs-CZ" b="1" dirty="0" smtClean="0"/>
            </a:br>
            <a:r>
              <a:rPr lang="cs-CZ" dirty="0" smtClean="0"/>
              <a:t>Cílem je vytvořit z tržnice místo aktivního odpočinku pro celou rodinu, tj. vytvořit sportoviště pro letní i zimní aktivity, dětská hřiště, pořádat jednorázové i pravidelné sportovní a kulturní akce. Dát prostor mladým umělcům, </a:t>
            </a:r>
            <a:r>
              <a:rPr lang="cs-CZ" dirty="0" err="1" smtClean="0"/>
              <a:t>designerům</a:t>
            </a:r>
            <a:r>
              <a:rPr lang="cs-CZ" dirty="0" smtClean="0"/>
              <a:t>, sportovcům.</a:t>
            </a:r>
          </a:p>
          <a:p>
            <a:pPr marL="180975" indent="-1809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marL="180975" indent="-180975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Změnit strukturu návštěvníků. </a:t>
            </a:r>
            <a:br>
              <a:rPr lang="cs-CZ" b="1" dirty="0" smtClean="0"/>
            </a:br>
            <a:r>
              <a:rPr lang="cs-CZ" dirty="0" smtClean="0"/>
              <a:t>V současnosti se jedná především o starší návštěvníky s nižšími příjmy, koncept počítá s lidmi všech věkových kategorií se středními a středně vyššími příjmy s akcentem na rodiny s dětmi.</a:t>
            </a:r>
          </a:p>
          <a:p>
            <a:pPr marL="180975" indent="-1809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>
              <a:solidFill>
                <a:srgbClr val="E0792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5362" name="Picture 3" descr="Z:\bid\CMC\Marketing Booklet\mlada zena nakupuje.jpg"/>
          <p:cNvPicPr>
            <a:picLocks noChangeAspect="1" noChangeArrowheads="1"/>
          </p:cNvPicPr>
          <p:nvPr/>
        </p:nvPicPr>
        <p:blipFill>
          <a:blip r:embed="rId2"/>
          <a:srcRect l="16321"/>
          <a:stretch>
            <a:fillRect/>
          </a:stretch>
        </p:blipFill>
        <p:spPr bwMode="auto">
          <a:xfrm>
            <a:off x="7451725" y="1700213"/>
            <a:ext cx="11525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Z:\bid\CMC\Marketing Booklet\káv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563813"/>
            <a:ext cx="11525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Z:\bid\CMC\Marketing Booklet\dítě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3284538"/>
            <a:ext cx="11525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Z:\bid\CMC\Marketing Booklet\groce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148138"/>
            <a:ext cx="1152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Z:\areál\foto\Sasazu_zmenš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4940300"/>
            <a:ext cx="11525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NOVÁ BUDOUCNOST PRAŽSKÉ TRŽNICE</a:t>
            </a:r>
            <a:endParaRPr lang="cs-CZ" sz="3600" smtClean="0"/>
          </a:p>
        </p:txBody>
      </p:sp>
      <p:pic>
        <p:nvPicPr>
          <p:cNvPr id="16386" name="Picture 4" descr="Z:\bid\CMC\files for marketing\zmenš\helicopter view- proposed_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8225" y="1773238"/>
            <a:ext cx="7059613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URBANISTICKÁ KOMPOZICE</a:t>
            </a:r>
            <a:endParaRPr lang="cs-CZ" sz="360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32588" y="1960563"/>
            <a:ext cx="1954212" cy="43481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Promenáda</a:t>
            </a:r>
            <a:br>
              <a:rPr lang="cs-CZ" b="1" dirty="0" smtClean="0"/>
            </a:br>
            <a:r>
              <a:rPr lang="cs-CZ" dirty="0" smtClean="0"/>
              <a:t>Hlavní nákupní tepna spojující jižní a severní bránu s obchody a prodejními kiosky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Nákupní ulice</a:t>
            </a:r>
            <a:br>
              <a:rPr lang="cs-CZ" b="1" dirty="0" smtClean="0"/>
            </a:br>
            <a:r>
              <a:rPr lang="cs-CZ" dirty="0" smtClean="0"/>
              <a:t>Ulice s obchody spojující východní a západní část tržnice.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Plaza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	Multifunkční prostor pro gastronomii, zábavu a sport </a:t>
            </a:r>
            <a:endParaRPr lang="cs-CZ" b="1" dirty="0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3885"/>
          <a:stretch>
            <a:fillRect/>
          </a:stretch>
        </p:blipFill>
        <p:spPr>
          <a:xfrm>
            <a:off x="457200" y="1868488"/>
            <a:ext cx="6037263" cy="3792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VIZUALIZACE – ULICE S RESTAURACEMI</a:t>
            </a:r>
            <a:endParaRPr lang="cs-CZ" sz="3600" smtClean="0"/>
          </a:p>
        </p:txBody>
      </p:sp>
      <p:pic>
        <p:nvPicPr>
          <p:cNvPr id="18434" name="Picture 2" descr="Z:\bid\CMC\files for marketing\zmenš\RESTAURANT RO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44688"/>
            <a:ext cx="5051425" cy="3787775"/>
          </a:xfrm>
        </p:spPr>
      </p:pic>
      <p:pic>
        <p:nvPicPr>
          <p:cNvPr id="18435" name="Picture 3" descr="Z:\areál\mapy\plán tržnice vododovný\Holesovicka trznice_p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4063" y="3905250"/>
            <a:ext cx="26987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ovéPole 10"/>
          <p:cNvSpPr txBox="1">
            <a:spLocks noChangeArrowheads="1"/>
          </p:cNvSpPr>
          <p:nvPr/>
        </p:nvSpPr>
        <p:spPr bwMode="auto">
          <a:xfrm>
            <a:off x="5867400" y="1724025"/>
            <a:ext cx="28082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Ulice mezi budovami 35 a 24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Zóna zábavy a gastronomie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Nové restaurace a kavárny 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Zahrádky pro příjemné letní posezení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Markýzy v jednotném stylu zohledňují estetiku i funkčnost</a:t>
            </a:r>
          </a:p>
        </p:txBody>
      </p:sp>
      <p:sp>
        <p:nvSpPr>
          <p:cNvPr id="8" name="Obdélník 7"/>
          <p:cNvSpPr/>
          <p:nvPr/>
        </p:nvSpPr>
        <p:spPr>
          <a:xfrm rot="16200000">
            <a:off x="6444456" y="5085557"/>
            <a:ext cx="71437" cy="647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VIZUALIZACE – HLAVNÍ NÁMĚSTÍ</a:t>
            </a:r>
            <a:endParaRPr lang="cs-CZ" sz="3600" smtClean="0"/>
          </a:p>
        </p:txBody>
      </p:sp>
      <p:pic>
        <p:nvPicPr>
          <p:cNvPr id="19458" name="Picture 3" descr="Z:\areál\mapy\plán tržnice vododovný\Holesovicka trznice_plan.jpg"/>
          <p:cNvPicPr>
            <a:picLocks noChangeAspect="1" noChangeArrowheads="1"/>
          </p:cNvPicPr>
          <p:nvPr/>
        </p:nvPicPr>
        <p:blipFill>
          <a:blip r:embed="rId2"/>
          <a:srcRect t="7878" b="5466"/>
          <a:stretch>
            <a:fillRect/>
          </a:stretch>
        </p:blipFill>
        <p:spPr bwMode="auto">
          <a:xfrm>
            <a:off x="1223963" y="4868863"/>
            <a:ext cx="27003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ovéPole 10"/>
          <p:cNvSpPr txBox="1">
            <a:spLocks noChangeArrowheads="1"/>
          </p:cNvSpPr>
          <p:nvPr/>
        </p:nvSpPr>
        <p:spPr bwMode="auto">
          <a:xfrm>
            <a:off x="5580063" y="1755775"/>
            <a:ext cx="28082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Multifunkční prostor, skutečné srdce tržnice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Místo pro kulturní, sportovní, společenské akce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Aktivity pro celou rodinu po celý rok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Sezonní trhy, jarmarky, výstavy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Restaurace, kavárny, butiky</a:t>
            </a:r>
          </a:p>
        </p:txBody>
      </p:sp>
      <p:pic>
        <p:nvPicPr>
          <p:cNvPr id="19460" name="Picture 2" descr="Z:\bid\CMC\files for marketing\zmenš\EVENT PLA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82963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Z:\bid\CMC\Visualarch\vizualizace\final\zmenš\110127_450_FINAL_event plaza_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555750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 rot="16200000">
            <a:off x="1763713" y="5732462"/>
            <a:ext cx="215900" cy="504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VIZUALIZACE – GOURMET PALACE</a:t>
            </a:r>
            <a:endParaRPr lang="cs-CZ" sz="3600" smtClean="0"/>
          </a:p>
        </p:txBody>
      </p:sp>
      <p:pic>
        <p:nvPicPr>
          <p:cNvPr id="20482" name="Picture 3" descr="Z:\areál\mapy\plán tržnice vododovný\Holesovicka trznice_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3905250"/>
            <a:ext cx="270033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ovéPole 10"/>
          <p:cNvSpPr txBox="1">
            <a:spLocks noChangeArrowheads="1"/>
          </p:cNvSpPr>
          <p:nvPr/>
        </p:nvSpPr>
        <p:spPr bwMode="auto">
          <a:xfrm>
            <a:off x="5219700" y="1603375"/>
            <a:ext cx="3600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Unikátní centrum potravin, jediné svého druhu v ČR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4 800 m² prodejní plochy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Zachování tradice 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Nová zastřešená pasáž farmářů mezi budovami 22 a 36. Čerstvá zelenina a ovoce.</a:t>
            </a:r>
          </a:p>
          <a:p>
            <a:pPr marL="85725" indent="-85725">
              <a:buFont typeface="Arial" charset="0"/>
              <a:buChar char="•"/>
            </a:pPr>
            <a:r>
              <a:rPr lang="cs-CZ" sz="1200" b="1">
                <a:latin typeface="Calibri" pitchFamily="34" charset="0"/>
              </a:rPr>
              <a:t>Rozšíření obchodní plochy do budovy 36. Víno, pivo, nealko nápoje atd.</a:t>
            </a:r>
          </a:p>
        </p:txBody>
      </p:sp>
      <p:pic>
        <p:nvPicPr>
          <p:cNvPr id="20484" name="Picture 2" descr="Z:\bid\CMC\files for marketing\zmenš\GOURMET PALACE 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592263"/>
            <a:ext cx="4537075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 rot="16200000">
            <a:off x="6210301" y="4167187"/>
            <a:ext cx="215900" cy="612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VIZUALIZACE – GOURMET PALACE, FARMÁŘSKÝ TRH</a:t>
            </a:r>
            <a:endParaRPr lang="cs-CZ" sz="3600" smtClean="0"/>
          </a:p>
        </p:txBody>
      </p:sp>
      <p:pic>
        <p:nvPicPr>
          <p:cNvPr id="21506" name="Picture 3" descr="Z:\areál\mapy\plán tržnice vododovný\Holesovicka trznice_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9813" y="3905250"/>
            <a:ext cx="2700337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Z:\bid\CMC\Visualarch\vizualizace\final\zmenš\110124_450_FINAL_farmer market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611313"/>
            <a:ext cx="5399087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 rot="16200000">
            <a:off x="6688931" y="4321970"/>
            <a:ext cx="85725" cy="5762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1509" name="TextovéPole 12"/>
          <p:cNvSpPr txBox="1">
            <a:spLocks noChangeArrowheads="1"/>
          </p:cNvSpPr>
          <p:nvPr/>
        </p:nvSpPr>
        <p:spPr bwMode="auto">
          <a:xfrm>
            <a:off x="6156325" y="1603375"/>
            <a:ext cx="2736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>
                <a:latin typeface="Calibri" pitchFamily="34" charset="0"/>
              </a:rPr>
              <a:t>Nová zastřešená pasáž mezi budovami 22 a 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442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REVITALIZACE PRAŽSKÉ TRŽNICE</vt:lpstr>
      <vt:lpstr>ÚSTŘEDNÍ PRAŽSKÁ JATKA  (1895 – 1983)</vt:lpstr>
      <vt:lpstr>Snímek 3</vt:lpstr>
      <vt:lpstr>NOVÁ BUDOUCNOST PRAŽSKÉ TRŽNICE</vt:lpstr>
      <vt:lpstr>URBANISTICKÁ KOMPOZICE</vt:lpstr>
      <vt:lpstr>VIZUALIZACE – ULICE S RESTAURACEMI</vt:lpstr>
      <vt:lpstr>VIZUALIZACE – HLAVNÍ NÁMĚSTÍ</vt:lpstr>
      <vt:lpstr>VIZUALIZACE – GOURMET PALACE</vt:lpstr>
      <vt:lpstr>VIZUALIZACE – GOURMET PALACE, FARMÁŘSKÝ TRH</vt:lpstr>
      <vt:lpstr>VIZUALIZACE – ASIJSKÝ TRH</vt:lpstr>
      <vt:lpstr>VIZUALIZACE – PROSTOR KOLEM VODÁRENSKÉ VĚŽE</vt:lpstr>
      <vt:lpstr>VIZUALIZACE – NABÍDKA PRO DĚTI</vt:lpstr>
      <vt:lpstr>Snímek 13</vt:lpstr>
    </vt:vector>
  </TitlesOfParts>
  <Company>MHMP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REVITALIZACE PRAŽSKÉ TRŽNICE </dc:title>
  <dc:creator>m000xz002364</dc:creator>
  <cp:lastModifiedBy>m000xm7867</cp:lastModifiedBy>
  <cp:revision>8</cp:revision>
  <dcterms:created xsi:type="dcterms:W3CDTF">2011-03-07T10:50:31Z</dcterms:created>
  <dcterms:modified xsi:type="dcterms:W3CDTF">2011-03-08T12:46:02Z</dcterms:modified>
</cp:coreProperties>
</file>