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0" r:id="rId3"/>
    <p:sldId id="279" r:id="rId4"/>
    <p:sldId id="299" r:id="rId5"/>
    <p:sldId id="295" r:id="rId6"/>
    <p:sldId id="296" r:id="rId7"/>
    <p:sldId id="302" r:id="rId8"/>
    <p:sldId id="294" r:id="rId9"/>
    <p:sldId id="303" r:id="rId10"/>
    <p:sldId id="304" r:id="rId11"/>
    <p:sldId id="305" r:id="rId12"/>
    <p:sldId id="290" r:id="rId13"/>
    <p:sldId id="277" r:id="rId14"/>
  </p:sldIdLst>
  <p:sldSz cx="20104100" cy="1130935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10541D-D6A1-FEF1-08CF-A2D9AFAED38D}" name="Richtr Josef" initials="RJ" userId="S::josef.richtr@tskprague.onmicrosoft.com::59c124f1-4fcd-4e5d-8c61-0925ac8214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0B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41" d="100"/>
          <a:sy n="41" d="100"/>
        </p:scale>
        <p:origin x="572" y="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8418277" y="628253"/>
            <a:ext cx="582295" cy="1047115"/>
          </a:xfrm>
          <a:custGeom>
            <a:avLst/>
            <a:gdLst/>
            <a:ahLst/>
            <a:cxnLst/>
            <a:rect l="l" t="t" r="r" b="b"/>
            <a:pathLst>
              <a:path w="582294" h="1047114">
                <a:moveTo>
                  <a:pt x="513377" y="0"/>
                </a:moveTo>
                <a:lnTo>
                  <a:pt x="0" y="0"/>
                </a:lnTo>
                <a:lnTo>
                  <a:pt x="0" y="1047088"/>
                </a:lnTo>
                <a:lnTo>
                  <a:pt x="513377" y="1047088"/>
                </a:lnTo>
                <a:lnTo>
                  <a:pt x="513377" y="693811"/>
                </a:lnTo>
                <a:lnTo>
                  <a:pt x="473115" y="686492"/>
                </a:lnTo>
                <a:lnTo>
                  <a:pt x="191292" y="686492"/>
                </a:lnTo>
                <a:lnTo>
                  <a:pt x="191292" y="427505"/>
                </a:lnTo>
                <a:lnTo>
                  <a:pt x="95955" y="427505"/>
                </a:lnTo>
                <a:lnTo>
                  <a:pt x="95955" y="358743"/>
                </a:lnTo>
                <a:lnTo>
                  <a:pt x="476949" y="358743"/>
                </a:lnTo>
                <a:lnTo>
                  <a:pt x="513377" y="353015"/>
                </a:lnTo>
                <a:lnTo>
                  <a:pt x="513377" y="0"/>
                </a:lnTo>
                <a:close/>
              </a:path>
              <a:path w="582294" h="1047114">
                <a:moveTo>
                  <a:pt x="476949" y="358743"/>
                </a:moveTo>
                <a:lnTo>
                  <a:pt x="368690" y="358743"/>
                </a:lnTo>
                <a:lnTo>
                  <a:pt x="368690" y="427505"/>
                </a:lnTo>
                <a:lnTo>
                  <a:pt x="272431" y="427505"/>
                </a:lnTo>
                <a:lnTo>
                  <a:pt x="272431" y="686492"/>
                </a:lnTo>
                <a:lnTo>
                  <a:pt x="473115" y="686492"/>
                </a:lnTo>
                <a:lnTo>
                  <a:pt x="460393" y="684179"/>
                </a:lnTo>
                <a:lnTo>
                  <a:pt x="419729" y="662321"/>
                </a:lnTo>
                <a:lnTo>
                  <a:pt x="393363" y="628591"/>
                </a:lnTo>
                <a:lnTo>
                  <a:pt x="383276" y="583343"/>
                </a:lnTo>
                <a:lnTo>
                  <a:pt x="578025" y="583343"/>
                </a:lnTo>
                <a:lnTo>
                  <a:pt x="576896" y="579590"/>
                </a:lnTo>
                <a:lnTo>
                  <a:pt x="562844" y="568740"/>
                </a:lnTo>
                <a:lnTo>
                  <a:pt x="540369" y="560723"/>
                </a:lnTo>
                <a:lnTo>
                  <a:pt x="510246" y="553093"/>
                </a:lnTo>
                <a:lnTo>
                  <a:pt x="468005" y="541610"/>
                </a:lnTo>
                <a:lnTo>
                  <a:pt x="430489" y="524156"/>
                </a:lnTo>
                <a:lnTo>
                  <a:pt x="403630" y="496305"/>
                </a:lnTo>
                <a:lnTo>
                  <a:pt x="393359" y="453630"/>
                </a:lnTo>
                <a:lnTo>
                  <a:pt x="402500" y="410095"/>
                </a:lnTo>
                <a:lnTo>
                  <a:pt x="427735" y="379288"/>
                </a:lnTo>
                <a:lnTo>
                  <a:pt x="465787" y="360498"/>
                </a:lnTo>
                <a:lnTo>
                  <a:pt x="476949" y="358743"/>
                </a:lnTo>
                <a:close/>
              </a:path>
              <a:path w="582294" h="1047114">
                <a:moveTo>
                  <a:pt x="578025" y="583343"/>
                </a:moveTo>
                <a:lnTo>
                  <a:pt x="464865" y="583343"/>
                </a:lnTo>
                <a:lnTo>
                  <a:pt x="470964" y="604573"/>
                </a:lnTo>
                <a:lnTo>
                  <a:pt x="483720" y="619101"/>
                </a:lnTo>
                <a:lnTo>
                  <a:pt x="503093" y="627440"/>
                </a:lnTo>
                <a:lnTo>
                  <a:pt x="529041" y="630106"/>
                </a:lnTo>
                <a:lnTo>
                  <a:pt x="548493" y="628214"/>
                </a:lnTo>
                <a:lnTo>
                  <a:pt x="565366" y="622195"/>
                </a:lnTo>
                <a:lnTo>
                  <a:pt x="577254" y="611535"/>
                </a:lnTo>
                <a:lnTo>
                  <a:pt x="581751" y="595720"/>
                </a:lnTo>
                <a:lnTo>
                  <a:pt x="578025" y="583343"/>
                </a:lnTo>
                <a:close/>
              </a:path>
            </a:pathLst>
          </a:custGeom>
          <a:solidFill>
            <a:srgbClr val="E90B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8891844" y="628253"/>
            <a:ext cx="574040" cy="1047115"/>
          </a:xfrm>
          <a:custGeom>
            <a:avLst/>
            <a:gdLst/>
            <a:ahLst/>
            <a:cxnLst/>
            <a:rect l="l" t="t" r="r" b="b"/>
            <a:pathLst>
              <a:path w="574040" h="1047114">
                <a:moveTo>
                  <a:pt x="47213" y="414228"/>
                </a:moveTo>
                <a:lnTo>
                  <a:pt x="27847" y="416448"/>
                </a:lnTo>
                <a:lnTo>
                  <a:pt x="12949" y="422708"/>
                </a:lnTo>
                <a:lnTo>
                  <a:pt x="3380" y="432405"/>
                </a:lnTo>
                <a:lnTo>
                  <a:pt x="0" y="444939"/>
                </a:lnTo>
                <a:lnTo>
                  <a:pt x="4706" y="459216"/>
                </a:lnTo>
                <a:lnTo>
                  <a:pt x="18737" y="469115"/>
                </a:lnTo>
                <a:lnTo>
                  <a:pt x="41965" y="476781"/>
                </a:lnTo>
                <a:lnTo>
                  <a:pt x="74259" y="484362"/>
                </a:lnTo>
                <a:lnTo>
                  <a:pt x="118097" y="496604"/>
                </a:lnTo>
                <a:lnTo>
                  <a:pt x="155102" y="514954"/>
                </a:lnTo>
                <a:lnTo>
                  <a:pt x="180677" y="543789"/>
                </a:lnTo>
                <a:lnTo>
                  <a:pt x="190224" y="587489"/>
                </a:lnTo>
                <a:lnTo>
                  <a:pt x="180246" y="632431"/>
                </a:lnTo>
                <a:lnTo>
                  <a:pt x="152776" y="665631"/>
                </a:lnTo>
                <a:lnTo>
                  <a:pt x="111510" y="686442"/>
                </a:lnTo>
                <a:lnTo>
                  <a:pt x="60144" y="694219"/>
                </a:lnTo>
                <a:lnTo>
                  <a:pt x="60144" y="1047088"/>
                </a:lnTo>
                <a:lnTo>
                  <a:pt x="573511" y="1047088"/>
                </a:lnTo>
                <a:lnTo>
                  <a:pt x="573511" y="686502"/>
                </a:lnTo>
                <a:lnTo>
                  <a:pt x="223249" y="686502"/>
                </a:lnTo>
                <a:lnTo>
                  <a:pt x="223249" y="453640"/>
                </a:lnTo>
                <a:lnTo>
                  <a:pt x="99923" y="453640"/>
                </a:lnTo>
                <a:lnTo>
                  <a:pt x="94589" y="436849"/>
                </a:lnTo>
                <a:lnTo>
                  <a:pt x="83710" y="424483"/>
                </a:lnTo>
                <a:lnTo>
                  <a:pt x="67760" y="416842"/>
                </a:lnTo>
                <a:lnTo>
                  <a:pt x="47213" y="414228"/>
                </a:lnTo>
                <a:close/>
              </a:path>
              <a:path w="574040" h="1047114">
                <a:moveTo>
                  <a:pt x="304315" y="532245"/>
                </a:moveTo>
                <a:lnTo>
                  <a:pt x="304315" y="686502"/>
                </a:lnTo>
                <a:lnTo>
                  <a:pt x="405610" y="686502"/>
                </a:lnTo>
                <a:lnTo>
                  <a:pt x="304315" y="532245"/>
                </a:lnTo>
                <a:close/>
              </a:path>
              <a:path w="574040" h="1047114">
                <a:moveTo>
                  <a:pt x="573511" y="360020"/>
                </a:moveTo>
                <a:lnTo>
                  <a:pt x="497513" y="360020"/>
                </a:lnTo>
                <a:lnTo>
                  <a:pt x="385967" y="523272"/>
                </a:lnTo>
                <a:lnTo>
                  <a:pt x="497513" y="686502"/>
                </a:lnTo>
                <a:lnTo>
                  <a:pt x="573511" y="686502"/>
                </a:lnTo>
                <a:lnTo>
                  <a:pt x="573511" y="360020"/>
                </a:lnTo>
                <a:close/>
              </a:path>
              <a:path w="574040" h="1047114">
                <a:moveTo>
                  <a:pt x="573511" y="359015"/>
                </a:moveTo>
                <a:lnTo>
                  <a:pt x="304315" y="359015"/>
                </a:lnTo>
                <a:lnTo>
                  <a:pt x="304315" y="514288"/>
                </a:lnTo>
                <a:lnTo>
                  <a:pt x="405610" y="360020"/>
                </a:lnTo>
                <a:lnTo>
                  <a:pt x="573511" y="360020"/>
                </a:lnTo>
                <a:lnTo>
                  <a:pt x="573511" y="359015"/>
                </a:lnTo>
                <a:close/>
              </a:path>
              <a:path w="574040" h="1047114">
                <a:moveTo>
                  <a:pt x="573511" y="0"/>
                </a:moveTo>
                <a:lnTo>
                  <a:pt x="60144" y="0"/>
                </a:lnTo>
                <a:lnTo>
                  <a:pt x="60144" y="353057"/>
                </a:lnTo>
                <a:lnTo>
                  <a:pt x="106186" y="360823"/>
                </a:lnTo>
                <a:lnTo>
                  <a:pt x="143308" y="379926"/>
                </a:lnTo>
                <a:lnTo>
                  <a:pt x="168617" y="410741"/>
                </a:lnTo>
                <a:lnTo>
                  <a:pt x="179219" y="453640"/>
                </a:lnTo>
                <a:lnTo>
                  <a:pt x="223249" y="453640"/>
                </a:lnTo>
                <a:lnTo>
                  <a:pt x="223249" y="359015"/>
                </a:lnTo>
                <a:lnTo>
                  <a:pt x="573511" y="359015"/>
                </a:lnTo>
                <a:lnTo>
                  <a:pt x="573511" y="0"/>
                </a:lnTo>
                <a:close/>
              </a:path>
            </a:pathLst>
          </a:custGeom>
          <a:solidFill>
            <a:srgbClr val="878B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5553" y="467285"/>
            <a:ext cx="4734560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E90B2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28253" y="2303594"/>
            <a:ext cx="12405994" cy="45091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98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rgbClr val="878B8E"/>
                </a:solidFill>
                <a:latin typeface="Arial"/>
                <a:cs typeface="Arial"/>
              </a:defRPr>
            </a:lvl1pPr>
          </a:lstStyle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dirty="0"/>
              <a:t>‹#›</a:t>
            </a:fld>
            <a:r>
              <a:rPr spc="165" dirty="0"/>
              <a:t>/24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maps/d/viewer?mid=1ipp6tqQAKsodMY0yl7BjxflqYNnZ8LRH&amp;ll=50.03721988122439%2C14.415497525341555&amp;z=15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sk-praha.cz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8253" y="628253"/>
            <a:ext cx="2094230" cy="2094230"/>
            <a:chOff x="628253" y="628253"/>
            <a:chExt cx="2094230" cy="2094230"/>
          </a:xfrm>
        </p:grpSpPr>
        <p:sp>
          <p:nvSpPr>
            <p:cNvPr id="3" name="object 3"/>
            <p:cNvSpPr/>
            <p:nvPr/>
          </p:nvSpPr>
          <p:spPr>
            <a:xfrm>
              <a:off x="628253" y="628253"/>
              <a:ext cx="1163955" cy="2094230"/>
            </a:xfrm>
            <a:custGeom>
              <a:avLst/>
              <a:gdLst/>
              <a:ahLst/>
              <a:cxnLst/>
              <a:rect l="l" t="t" r="r" b="b"/>
              <a:pathLst>
                <a:path w="1163955" h="2094230">
                  <a:moveTo>
                    <a:pt x="1026764" y="0"/>
                  </a:moveTo>
                  <a:lnTo>
                    <a:pt x="0" y="0"/>
                  </a:lnTo>
                  <a:lnTo>
                    <a:pt x="0" y="2094177"/>
                  </a:lnTo>
                  <a:lnTo>
                    <a:pt x="1026764" y="2094177"/>
                  </a:lnTo>
                  <a:lnTo>
                    <a:pt x="1026764" y="1387633"/>
                  </a:lnTo>
                  <a:lnTo>
                    <a:pt x="970949" y="1381099"/>
                  </a:lnTo>
                  <a:lnTo>
                    <a:pt x="938986" y="1372984"/>
                  </a:lnTo>
                  <a:lnTo>
                    <a:pt x="382606" y="1372984"/>
                  </a:lnTo>
                  <a:lnTo>
                    <a:pt x="382606" y="855021"/>
                  </a:lnTo>
                  <a:lnTo>
                    <a:pt x="191920" y="855021"/>
                  </a:lnTo>
                  <a:lnTo>
                    <a:pt x="191920" y="717496"/>
                  </a:lnTo>
                  <a:lnTo>
                    <a:pt x="947247" y="717496"/>
                  </a:lnTo>
                  <a:lnTo>
                    <a:pt x="977200" y="710785"/>
                  </a:lnTo>
                  <a:lnTo>
                    <a:pt x="1026764" y="706041"/>
                  </a:lnTo>
                  <a:lnTo>
                    <a:pt x="1026764" y="0"/>
                  </a:lnTo>
                  <a:close/>
                </a:path>
                <a:path w="1163955" h="2094230">
                  <a:moveTo>
                    <a:pt x="947247" y="717496"/>
                  </a:moveTo>
                  <a:lnTo>
                    <a:pt x="737391" y="717496"/>
                  </a:lnTo>
                  <a:lnTo>
                    <a:pt x="737391" y="855021"/>
                  </a:lnTo>
                  <a:lnTo>
                    <a:pt x="544873" y="855021"/>
                  </a:lnTo>
                  <a:lnTo>
                    <a:pt x="544873" y="1372984"/>
                  </a:lnTo>
                  <a:lnTo>
                    <a:pt x="938986" y="1372984"/>
                  </a:lnTo>
                  <a:lnTo>
                    <a:pt x="920799" y="1368366"/>
                  </a:lnTo>
                  <a:lnTo>
                    <a:pt x="876809" y="1349521"/>
                  </a:lnTo>
                  <a:lnTo>
                    <a:pt x="839474" y="1324653"/>
                  </a:lnTo>
                  <a:lnTo>
                    <a:pt x="809288" y="1293848"/>
                  </a:lnTo>
                  <a:lnTo>
                    <a:pt x="786746" y="1257196"/>
                  </a:lnTo>
                  <a:lnTo>
                    <a:pt x="772343" y="1214782"/>
                  </a:lnTo>
                  <a:lnTo>
                    <a:pt x="766573" y="1166697"/>
                  </a:lnTo>
                  <a:lnTo>
                    <a:pt x="1156072" y="1166697"/>
                  </a:lnTo>
                  <a:lnTo>
                    <a:pt x="1153813" y="1159190"/>
                  </a:lnTo>
                  <a:lnTo>
                    <a:pt x="1125709" y="1137491"/>
                  </a:lnTo>
                  <a:lnTo>
                    <a:pt x="1080760" y="1121458"/>
                  </a:lnTo>
                  <a:lnTo>
                    <a:pt x="971768" y="1094019"/>
                  </a:lnTo>
                  <a:lnTo>
                    <a:pt x="924452" y="1079181"/>
                  </a:lnTo>
                  <a:lnTo>
                    <a:pt x="880776" y="1060032"/>
                  </a:lnTo>
                  <a:lnTo>
                    <a:pt x="842955" y="1034920"/>
                  </a:lnTo>
                  <a:lnTo>
                    <a:pt x="813199" y="1002192"/>
                  </a:lnTo>
                  <a:lnTo>
                    <a:pt x="793724" y="960196"/>
                  </a:lnTo>
                  <a:lnTo>
                    <a:pt x="786740" y="907281"/>
                  </a:lnTo>
                  <a:lnTo>
                    <a:pt x="791446" y="860469"/>
                  </a:lnTo>
                  <a:lnTo>
                    <a:pt x="805019" y="820201"/>
                  </a:lnTo>
                  <a:lnTo>
                    <a:pt x="826639" y="786299"/>
                  </a:lnTo>
                  <a:lnTo>
                    <a:pt x="855487" y="758584"/>
                  </a:lnTo>
                  <a:lnTo>
                    <a:pt x="890742" y="736878"/>
                  </a:lnTo>
                  <a:lnTo>
                    <a:pt x="931587" y="721005"/>
                  </a:lnTo>
                  <a:lnTo>
                    <a:pt x="947247" y="717496"/>
                  </a:lnTo>
                  <a:close/>
                </a:path>
                <a:path w="1163955" h="2094230">
                  <a:moveTo>
                    <a:pt x="1156072" y="1166697"/>
                  </a:moveTo>
                  <a:lnTo>
                    <a:pt x="929751" y="1166697"/>
                  </a:lnTo>
                  <a:lnTo>
                    <a:pt x="941939" y="1209158"/>
                  </a:lnTo>
                  <a:lnTo>
                    <a:pt x="967449" y="1238213"/>
                  </a:lnTo>
                  <a:lnTo>
                    <a:pt x="1006196" y="1254892"/>
                  </a:lnTo>
                  <a:lnTo>
                    <a:pt x="1058093" y="1260223"/>
                  </a:lnTo>
                  <a:lnTo>
                    <a:pt x="1096998" y="1256438"/>
                  </a:lnTo>
                  <a:lnTo>
                    <a:pt x="1130748" y="1244397"/>
                  </a:lnTo>
                  <a:lnTo>
                    <a:pt x="1154528" y="1223077"/>
                  </a:lnTo>
                  <a:lnTo>
                    <a:pt x="1163524" y="1191450"/>
                  </a:lnTo>
                  <a:lnTo>
                    <a:pt x="1156072" y="1166697"/>
                  </a:lnTo>
                  <a:close/>
                </a:path>
              </a:pathLst>
            </a:custGeom>
            <a:solidFill>
              <a:srgbClr val="E90B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75417" y="628253"/>
              <a:ext cx="1147445" cy="2094230"/>
            </a:xfrm>
            <a:custGeom>
              <a:avLst/>
              <a:gdLst/>
              <a:ahLst/>
              <a:cxnLst/>
              <a:rect l="l" t="t" r="r" b="b"/>
              <a:pathLst>
                <a:path w="1147445" h="2094230">
                  <a:moveTo>
                    <a:pt x="94426" y="828445"/>
                  </a:moveTo>
                  <a:lnTo>
                    <a:pt x="55690" y="832886"/>
                  </a:lnTo>
                  <a:lnTo>
                    <a:pt x="25895" y="845407"/>
                  </a:lnTo>
                  <a:lnTo>
                    <a:pt x="6760" y="864805"/>
                  </a:lnTo>
                  <a:lnTo>
                    <a:pt x="0" y="889878"/>
                  </a:lnTo>
                  <a:lnTo>
                    <a:pt x="9410" y="918426"/>
                  </a:lnTo>
                  <a:lnTo>
                    <a:pt x="37470" y="938216"/>
                  </a:lnTo>
                  <a:lnTo>
                    <a:pt x="83921" y="953543"/>
                  </a:lnTo>
                  <a:lnTo>
                    <a:pt x="148508" y="968703"/>
                  </a:lnTo>
                  <a:lnTo>
                    <a:pt x="193479" y="979969"/>
                  </a:lnTo>
                  <a:lnTo>
                    <a:pt x="236185" y="993193"/>
                  </a:lnTo>
                  <a:lnTo>
                    <a:pt x="275475" y="1009469"/>
                  </a:lnTo>
                  <a:lnTo>
                    <a:pt x="310199" y="1029892"/>
                  </a:lnTo>
                  <a:lnTo>
                    <a:pt x="339209" y="1055559"/>
                  </a:lnTo>
                  <a:lnTo>
                    <a:pt x="361353" y="1087564"/>
                  </a:lnTo>
                  <a:lnTo>
                    <a:pt x="375483" y="1127002"/>
                  </a:lnTo>
                  <a:lnTo>
                    <a:pt x="380449" y="1174969"/>
                  </a:lnTo>
                  <a:lnTo>
                    <a:pt x="375305" y="1222765"/>
                  </a:lnTo>
                  <a:lnTo>
                    <a:pt x="360491" y="1264852"/>
                  </a:lnTo>
                  <a:lnTo>
                    <a:pt x="336931" y="1301066"/>
                  </a:lnTo>
                  <a:lnTo>
                    <a:pt x="305549" y="1331248"/>
                  </a:lnTo>
                  <a:lnTo>
                    <a:pt x="267270" y="1355237"/>
                  </a:lnTo>
                  <a:lnTo>
                    <a:pt x="223017" y="1372870"/>
                  </a:lnTo>
                  <a:lnTo>
                    <a:pt x="173715" y="1383988"/>
                  </a:lnTo>
                  <a:lnTo>
                    <a:pt x="120289" y="1388428"/>
                  </a:lnTo>
                  <a:lnTo>
                    <a:pt x="120289" y="2094177"/>
                  </a:lnTo>
                  <a:lnTo>
                    <a:pt x="1147012" y="2094177"/>
                  </a:lnTo>
                  <a:lnTo>
                    <a:pt x="1147012" y="1372994"/>
                  </a:lnTo>
                  <a:lnTo>
                    <a:pt x="446499" y="1372994"/>
                  </a:lnTo>
                  <a:lnTo>
                    <a:pt x="446499" y="907270"/>
                  </a:lnTo>
                  <a:lnTo>
                    <a:pt x="199847" y="907270"/>
                  </a:lnTo>
                  <a:lnTo>
                    <a:pt x="189175" y="873684"/>
                  </a:lnTo>
                  <a:lnTo>
                    <a:pt x="167417" y="848951"/>
                  </a:lnTo>
                  <a:lnTo>
                    <a:pt x="135519" y="833672"/>
                  </a:lnTo>
                  <a:lnTo>
                    <a:pt x="94426" y="828445"/>
                  </a:lnTo>
                  <a:close/>
                </a:path>
                <a:path w="1147445" h="2094230">
                  <a:moveTo>
                    <a:pt x="608630" y="1064491"/>
                  </a:moveTo>
                  <a:lnTo>
                    <a:pt x="608630" y="1372994"/>
                  </a:lnTo>
                  <a:lnTo>
                    <a:pt x="811221" y="1372994"/>
                  </a:lnTo>
                  <a:lnTo>
                    <a:pt x="608630" y="1064491"/>
                  </a:lnTo>
                  <a:close/>
                </a:path>
                <a:path w="1147445" h="2094230">
                  <a:moveTo>
                    <a:pt x="1147012" y="720030"/>
                  </a:moveTo>
                  <a:lnTo>
                    <a:pt x="995027" y="720030"/>
                  </a:lnTo>
                  <a:lnTo>
                    <a:pt x="771945" y="1046523"/>
                  </a:lnTo>
                  <a:lnTo>
                    <a:pt x="995027" y="1372994"/>
                  </a:lnTo>
                  <a:lnTo>
                    <a:pt x="1147012" y="1372994"/>
                  </a:lnTo>
                  <a:lnTo>
                    <a:pt x="1147012" y="720030"/>
                  </a:lnTo>
                  <a:close/>
                </a:path>
                <a:path w="1147445" h="2094230">
                  <a:moveTo>
                    <a:pt x="1147012" y="718030"/>
                  </a:moveTo>
                  <a:lnTo>
                    <a:pt x="608630" y="718030"/>
                  </a:lnTo>
                  <a:lnTo>
                    <a:pt x="608630" y="1028555"/>
                  </a:lnTo>
                  <a:lnTo>
                    <a:pt x="811221" y="720030"/>
                  </a:lnTo>
                  <a:lnTo>
                    <a:pt x="1147012" y="720030"/>
                  </a:lnTo>
                  <a:lnTo>
                    <a:pt x="1147012" y="718030"/>
                  </a:lnTo>
                  <a:close/>
                </a:path>
                <a:path w="1147445" h="2094230">
                  <a:moveTo>
                    <a:pt x="1147012" y="0"/>
                  </a:moveTo>
                  <a:lnTo>
                    <a:pt x="120289" y="0"/>
                  </a:lnTo>
                  <a:lnTo>
                    <a:pt x="120289" y="706104"/>
                  </a:lnTo>
                  <a:lnTo>
                    <a:pt x="168199" y="711079"/>
                  </a:lnTo>
                  <a:lnTo>
                    <a:pt x="212372" y="721630"/>
                  </a:lnTo>
                  <a:lnTo>
                    <a:pt x="252084" y="737851"/>
                  </a:lnTo>
                  <a:lnTo>
                    <a:pt x="286614" y="759835"/>
                  </a:lnTo>
                  <a:lnTo>
                    <a:pt x="315238" y="787675"/>
                  </a:lnTo>
                  <a:lnTo>
                    <a:pt x="337234" y="821466"/>
                  </a:lnTo>
                  <a:lnTo>
                    <a:pt x="351878" y="861299"/>
                  </a:lnTo>
                  <a:lnTo>
                    <a:pt x="358449" y="907270"/>
                  </a:lnTo>
                  <a:lnTo>
                    <a:pt x="446499" y="907270"/>
                  </a:lnTo>
                  <a:lnTo>
                    <a:pt x="446499" y="718030"/>
                  </a:lnTo>
                  <a:lnTo>
                    <a:pt x="1147012" y="718030"/>
                  </a:lnTo>
                  <a:lnTo>
                    <a:pt x="1147012" y="0"/>
                  </a:lnTo>
                  <a:close/>
                </a:path>
              </a:pathLst>
            </a:custGeom>
            <a:solidFill>
              <a:srgbClr val="878B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70026" y="1034487"/>
            <a:ext cx="18047097" cy="12817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8000" spc="65" dirty="0"/>
              <a:t>Barrandovský most</a:t>
            </a:r>
            <a:endParaRPr sz="8000" dirty="0"/>
          </a:p>
        </p:txBody>
      </p:sp>
      <p:sp>
        <p:nvSpPr>
          <p:cNvPr id="6" name="object 6"/>
          <p:cNvSpPr txBox="1"/>
          <p:nvPr/>
        </p:nvSpPr>
        <p:spPr>
          <a:xfrm>
            <a:off x="3670026" y="2484568"/>
            <a:ext cx="18275697" cy="8502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5450" b="1" spc="-5" dirty="0">
                <a:solidFill>
                  <a:srgbClr val="878B8E"/>
                </a:solidFill>
                <a:latin typeface="Arial"/>
                <a:cs typeface="Arial"/>
              </a:rPr>
              <a:t>II. etapa rekonstrukce </a:t>
            </a:r>
            <a:endParaRPr sz="545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8253" y="9978753"/>
            <a:ext cx="18848070" cy="0"/>
          </a:xfrm>
          <a:custGeom>
            <a:avLst/>
            <a:gdLst/>
            <a:ahLst/>
            <a:cxnLst/>
            <a:rect l="l" t="t" r="r" b="b"/>
            <a:pathLst>
              <a:path w="18848070">
                <a:moveTo>
                  <a:pt x="0" y="0"/>
                </a:moveTo>
                <a:lnTo>
                  <a:pt x="18847593" y="0"/>
                </a:lnTo>
              </a:path>
            </a:pathLst>
          </a:custGeom>
          <a:ln w="20941">
            <a:solidFill>
              <a:srgbClr val="E90B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1CEF59B-DBD2-9011-A9CA-F0EDFF9A8D45}"/>
              </a:ext>
            </a:extLst>
          </p:cNvPr>
          <p:cNvSpPr/>
          <p:nvPr/>
        </p:nvSpPr>
        <p:spPr>
          <a:xfrm>
            <a:off x="628253" y="3673475"/>
            <a:ext cx="18848070" cy="60103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Obsah obrázku exteriér, příroda&#10;&#10;Popis byl vytvořen automaticky">
            <a:extLst>
              <a:ext uri="{FF2B5EF4-FFF2-40B4-BE49-F238E27FC236}">
                <a16:creationId xmlns:a16="http://schemas.microsoft.com/office/drawing/2014/main" id="{45F3EA1A-404E-3097-0EA0-E557F866E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650" y="3818652"/>
            <a:ext cx="10286999" cy="5722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2088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800" spc="35" dirty="0"/>
              <a:t>Prověřovaná opatření - průřez</a:t>
            </a:r>
            <a:endParaRPr sz="4800" spc="3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40"/>
            <a:ext cx="1131249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10</a:t>
            </a:fld>
            <a:r>
              <a:rPr spc="165" dirty="0"/>
              <a:t>/</a:t>
            </a:r>
            <a:r>
              <a:rPr lang="cs-CZ" spc="165" dirty="0"/>
              <a:t>13</a:t>
            </a:r>
            <a:endParaRPr spc="165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14E3833-99EC-8A51-D54B-68B969E1EEFA}"/>
              </a:ext>
            </a:extLst>
          </p:cNvPr>
          <p:cNvSpPr txBox="1"/>
          <p:nvPr/>
        </p:nvSpPr>
        <p:spPr>
          <a:xfrm>
            <a:off x="560457" y="1625369"/>
            <a:ext cx="10051576" cy="2989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cs-CZ" sz="2400" b="1" spc="35" dirty="0">
                <a:solidFill>
                  <a:srgbClr val="E90B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Organizace dopravy:</a:t>
            </a:r>
          </a:p>
          <a:p>
            <a:pPr algn="l" rtl="0" fontAlgn="base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Otevření MÚK Písnice;</a:t>
            </a: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Zkapacitnění sjezdu z BM na Modřanskou;</a:t>
            </a: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Zkapacitnění sjízdné rampy z Modřanské na Jižní spojku;</a:t>
            </a:r>
            <a:endParaRPr lang="en-US" sz="2000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sjízdná rampa Jižní spojky na Budějovickou</a:t>
            </a:r>
            <a:r>
              <a:rPr lang="en-US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000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křižovatky u mostu Závodu míru, Hlubočepská, </a:t>
            </a:r>
            <a:r>
              <a:rPr lang="cs-CZ" sz="2000" dirty="0" err="1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Vrtilka</a:t>
            </a: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.​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AF84A2A-3CC8-2A33-2C69-613028EF50C8}"/>
              </a:ext>
            </a:extLst>
          </p:cNvPr>
          <p:cNvSpPr txBox="1"/>
          <p:nvPr/>
        </p:nvSpPr>
        <p:spPr>
          <a:xfrm>
            <a:off x="10846274" y="5094643"/>
            <a:ext cx="9257826" cy="4629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cs-CZ" sz="2400" b="1" spc="35" dirty="0">
                <a:solidFill>
                  <a:srgbClr val="E90B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Preference MHD: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12699">
              <a:spcBef>
                <a:spcPts val="1910"/>
              </a:spcBef>
              <a:tabLst>
                <a:tab pos="318120" algn="l"/>
              </a:tabLst>
            </a:pPr>
            <a:r>
              <a:rPr lang="cs-CZ" sz="2000" u="sng" spc="16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PROSTOROVÁ OPATŘENÍ – VJP</a:t>
            </a:r>
            <a:r>
              <a:rPr lang="cs-CZ" sz="2000" u="sng" spc="16" dirty="0">
                <a:solidFill>
                  <a:srgbClr val="878B8E"/>
                </a:solidFill>
                <a:latin typeface="Arial"/>
                <a:cs typeface="Arial"/>
              </a:rPr>
              <a:t> BUS </a:t>
            </a:r>
          </a:p>
          <a:p>
            <a:pPr marL="469899" indent="-457200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000" spc="16" dirty="0">
                <a:solidFill>
                  <a:srgbClr val="878B8E"/>
                </a:solidFill>
                <a:latin typeface="Arial"/>
                <a:cs typeface="Arial"/>
              </a:rPr>
              <a:t>přechodné: K Barrandovu, Modřanská, Jeremenkova, Ke Krči + Vrbova, ..</a:t>
            </a:r>
          </a:p>
          <a:p>
            <a:pPr marL="469899" indent="-457200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000" spc="16" dirty="0">
                <a:solidFill>
                  <a:srgbClr val="878B8E"/>
                </a:solidFill>
                <a:latin typeface="Arial"/>
                <a:cs typeface="Arial"/>
              </a:rPr>
              <a:t>´  stávající: Strakonická, Jižní spojka, …</a:t>
            </a:r>
          </a:p>
          <a:p>
            <a:pPr marL="12699">
              <a:spcBef>
                <a:spcPts val="1910"/>
              </a:spcBef>
              <a:tabLst>
                <a:tab pos="318120" algn="l"/>
              </a:tabLst>
            </a:pPr>
            <a:r>
              <a:rPr lang="cs-CZ" sz="2000" spc="16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PROVOZNÍ OPATŘENÍ</a:t>
            </a:r>
          </a:p>
          <a:p>
            <a:pPr marL="578141" indent="-565442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000" spc="16" dirty="0">
                <a:solidFill>
                  <a:srgbClr val="878B8E"/>
                </a:solidFill>
                <a:latin typeface="Arial"/>
                <a:cs typeface="Arial"/>
              </a:rPr>
              <a:t>posílení vybraných linek TRAM (trasy suplující BM) </a:t>
            </a:r>
            <a:r>
              <a:rPr lang="cs-CZ" sz="20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 linka 21</a:t>
            </a:r>
            <a:endParaRPr lang="cs-CZ" sz="2000" spc="16" dirty="0">
              <a:solidFill>
                <a:srgbClr val="878B8E"/>
              </a:solidFill>
              <a:latin typeface="Arial"/>
              <a:cs typeface="Arial"/>
            </a:endParaRPr>
          </a:p>
          <a:p>
            <a:pPr marL="578141" indent="-565442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000" spc="16" dirty="0">
                <a:solidFill>
                  <a:srgbClr val="878B8E"/>
                </a:solidFill>
                <a:latin typeface="Arial"/>
                <a:cs typeface="Arial"/>
              </a:rPr>
              <a:t>optimalizace linek BUS provozovaných na BM</a:t>
            </a:r>
          </a:p>
          <a:p>
            <a:pPr marL="12699">
              <a:spcBef>
                <a:spcPts val="1910"/>
              </a:spcBef>
              <a:tabLst>
                <a:tab pos="318120" algn="l"/>
              </a:tabLst>
            </a:pPr>
            <a:r>
              <a:rPr lang="cs-CZ" sz="2000" spc="16" dirty="0">
                <a:solidFill>
                  <a:srgbClr val="878B8E"/>
                </a:solidFill>
                <a:latin typeface="Arial"/>
                <a:cs typeface="Arial"/>
              </a:rPr>
              <a:t>	</a:t>
            </a:r>
            <a:r>
              <a:rPr lang="cs-CZ" sz="20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 linky 125, 170, 19X</a:t>
            </a:r>
            <a:endParaRPr lang="cs-CZ" sz="2000" spc="16" dirty="0">
              <a:solidFill>
                <a:srgbClr val="878B8E"/>
              </a:solidFill>
              <a:latin typeface="Arial"/>
              <a:cs typeface="Arial"/>
            </a:endParaRPr>
          </a:p>
          <a:p>
            <a:pPr fontAlgn="base"/>
            <a:endParaRPr lang="cs-CZ" sz="2000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F89A149-DCC7-5544-A8F3-A90C14CF649E}"/>
              </a:ext>
            </a:extLst>
          </p:cNvPr>
          <p:cNvSpPr txBox="1"/>
          <p:nvPr/>
        </p:nvSpPr>
        <p:spPr>
          <a:xfrm>
            <a:off x="527050" y="5094643"/>
            <a:ext cx="10051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 dirty="0">
                <a:solidFill>
                  <a:srgbClr val="E90B23"/>
                </a:solidFill>
                <a:effectLst/>
                <a:latin typeface="Arial" panose="020B0604020202020204" pitchFamily="34" charset="0"/>
              </a:rPr>
              <a:t>Telematika:</a:t>
            </a:r>
            <a:endParaRPr lang="cs-CZ" sz="2400" b="1" dirty="0">
              <a:solidFill>
                <a:srgbClr val="E90B23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355C75E-7731-AC89-021D-17561F7CE11B}"/>
              </a:ext>
            </a:extLst>
          </p:cNvPr>
          <p:cNvSpPr txBox="1"/>
          <p:nvPr/>
        </p:nvSpPr>
        <p:spPr>
          <a:xfrm>
            <a:off x="615552" y="5585964"/>
            <a:ext cx="10051576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cs-CZ" sz="2000" b="1" u="sng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TASS (</a:t>
            </a:r>
            <a:r>
              <a:rPr lang="cs-CZ" sz="2000" b="1" u="sng" dirty="0" err="1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r>
              <a:rPr lang="cs-CZ" sz="2000" b="1" u="sng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u="sng" dirty="0" err="1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Actuated</a:t>
            </a:r>
            <a:r>
              <a:rPr lang="cs-CZ" sz="2000" b="1" u="sng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u="sng" dirty="0" err="1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Signalplan</a:t>
            </a:r>
            <a:r>
              <a:rPr lang="cs-CZ" sz="2000" b="1" u="sng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u="sng" dirty="0" err="1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r>
              <a:rPr lang="cs-CZ" sz="2000" b="1" u="sng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​dopravně závislý výběr signálních programů​</a:t>
            </a:r>
            <a:br>
              <a:rPr lang="cs-CZ" sz="2000" b="1" u="sng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b="1" u="sng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Záměr: zabránit vytvoření stojících kolon vozidel v tunelech na MO, které by vedly </a:t>
            </a:r>
            <a:b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jejich uzavření​.</a:t>
            </a:r>
          </a:p>
          <a:p>
            <a:pPr marL="342900" indent="-3429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 řízení: automatické vyhodnocování dopravní situace na Dobříšské ulici - tvorba kolon - regulace dopravy na vjezdech do tunelů na MO pomocí SSZ.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FC2D262-BE89-16AE-BEB5-88AD82FAA6E4}"/>
              </a:ext>
            </a:extLst>
          </p:cNvPr>
          <p:cNvSpPr txBox="1"/>
          <p:nvPr/>
        </p:nvSpPr>
        <p:spPr>
          <a:xfrm>
            <a:off x="615552" y="8479873"/>
            <a:ext cx="100515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u="sng" dirty="0">
                <a:solidFill>
                  <a:srgbClr val="878B8E"/>
                </a:solidFill>
                <a:latin typeface="Arial" panose="020B0604020202020204" pitchFamily="34" charset="0"/>
              </a:rPr>
              <a:t>Mobilní dodatkové PDZ </a:t>
            </a:r>
            <a:r>
              <a:rPr lang="pl-PL" sz="2000" b="1" i="0" u="sng" dirty="0">
                <a:solidFill>
                  <a:srgbClr val="878B8E"/>
                </a:solidFill>
                <a:effectLst/>
                <a:latin typeface="Arial" panose="020B0604020202020204" pitchFamily="34" charset="0"/>
              </a:rPr>
              <a:t>na MO</a:t>
            </a:r>
          </a:p>
          <a:p>
            <a:endParaRPr lang="pl-PL" sz="2000" b="1" i="0" u="sng" dirty="0">
              <a:solidFill>
                <a:srgbClr val="878B8E"/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848484"/>
                </a:solidFill>
                <a:effectLst/>
                <a:latin typeface="Arial" panose="020B0604020202020204" pitchFamily="34" charset="0"/>
              </a:rPr>
              <a:t> Optimalizace algoritmizace a parametrizace systému PDZ.</a:t>
            </a:r>
            <a:endParaRPr lang="cs-CZ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5D78E71-8A56-0FDA-CFFC-37096C0D5C83}"/>
              </a:ext>
            </a:extLst>
          </p:cNvPr>
          <p:cNvSpPr txBox="1"/>
          <p:nvPr/>
        </p:nvSpPr>
        <p:spPr>
          <a:xfrm>
            <a:off x="10846274" y="1625369"/>
            <a:ext cx="8077200" cy="3174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cs-CZ" sz="2400" b="1" spc="35" dirty="0">
                <a:solidFill>
                  <a:srgbClr val="E90B2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Světelně signalizované křižovatky: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cs-CZ" sz="2000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prověřeno více než 30 SSZ – bez rezerv kapacity (dynamika…);</a:t>
            </a: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citlivá regulace K Barrandovu</a:t>
            </a:r>
            <a:r>
              <a:rPr lang="en-US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000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průjezdnost TRAM – Na </a:t>
            </a:r>
            <a:r>
              <a:rPr lang="cs-CZ" sz="2000" dirty="0" err="1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Zlíchově</a:t>
            </a: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(regulace AD)</a:t>
            </a:r>
            <a:r>
              <a:rPr lang="en-US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000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průjezdnost TRAM – Palackého most</a:t>
            </a:r>
            <a:r>
              <a:rPr lang="en-US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000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Radlická – kapacita napojení na MO</a:t>
            </a:r>
            <a:r>
              <a:rPr lang="en-US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2000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878B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připojení SSZ na ODŘÚ.</a:t>
            </a:r>
            <a:endParaRPr lang="en-US" sz="2000" dirty="0">
              <a:solidFill>
                <a:srgbClr val="878B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172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152" y="549275"/>
            <a:ext cx="17742298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z="4800" spc="35" dirty="0"/>
              <a:t>Koordinace stavebních akcí</a:t>
            </a:r>
            <a:endParaRPr sz="4800" spc="3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40"/>
            <a:ext cx="1131249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11</a:t>
            </a:fld>
            <a:r>
              <a:rPr spc="165" dirty="0"/>
              <a:t>/</a:t>
            </a:r>
            <a:r>
              <a:rPr lang="cs-CZ" spc="165" dirty="0"/>
              <a:t>13</a:t>
            </a:r>
            <a:endParaRPr spc="165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6BAE586-DC36-4975-7DDF-532BF938EECD}"/>
              </a:ext>
            </a:extLst>
          </p:cNvPr>
          <p:cNvSpPr txBox="1"/>
          <p:nvPr/>
        </p:nvSpPr>
        <p:spPr>
          <a:xfrm>
            <a:off x="603250" y="1692275"/>
            <a:ext cx="17874681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0" i="0" u="none" strike="noStrike" dirty="0">
                <a:solidFill>
                  <a:srgbClr val="878B8E"/>
                </a:solidFill>
                <a:effectLst/>
                <a:latin typeface="Arial" panose="020B0604020202020204" pitchFamily="34" charset="0"/>
              </a:rPr>
              <a:t>Podchycení v rámci procesu koordinačního vyjádření k povolení výkopových prací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0" i="0" u="none" strike="noStrike" dirty="0">
                <a:solidFill>
                  <a:srgbClr val="878B8E"/>
                </a:solidFill>
                <a:effectLst/>
                <a:latin typeface="Arial" panose="020B0604020202020204" pitchFamily="34" charset="0"/>
              </a:rPr>
              <a:t>Stanovení dotčené sítě komunikací ke koordinaci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800" b="0" i="0" u="none" strike="noStrike" dirty="0">
                <a:solidFill>
                  <a:srgbClr val="878B8E"/>
                </a:solidFill>
                <a:effectLst/>
                <a:latin typeface="Arial" panose="020B0604020202020204" pitchFamily="34" charset="0"/>
              </a:rPr>
              <a:t>DI kontrola jednotlivých </a:t>
            </a:r>
            <a:r>
              <a:rPr lang="cs-CZ" sz="2800" dirty="0">
                <a:solidFill>
                  <a:srgbClr val="878B8E"/>
                </a:solidFill>
                <a:latin typeface="Arial" panose="020B0604020202020204" pitchFamily="34" charset="0"/>
              </a:rPr>
              <a:t>DIO</a:t>
            </a:r>
            <a:r>
              <a:rPr lang="en-US" sz="2800" dirty="0">
                <a:solidFill>
                  <a:srgbClr val="878B8E"/>
                </a:solidFill>
                <a:latin typeface="Arial" panose="020B0604020202020204" pitchFamily="34" charset="0"/>
              </a:rPr>
              <a:t>​</a:t>
            </a:r>
            <a:r>
              <a:rPr lang="cs-CZ" sz="2800" dirty="0">
                <a:solidFill>
                  <a:srgbClr val="878B8E"/>
                </a:solidFill>
                <a:latin typeface="Arial" panose="020B0604020202020204" pitchFamily="34" charset="0"/>
              </a:rPr>
              <a:t> - </a:t>
            </a:r>
            <a:r>
              <a:rPr lang="cs-CZ" sz="2800" b="0" i="0" u="none" strike="noStrike" dirty="0">
                <a:solidFill>
                  <a:srgbClr val="878B8E"/>
                </a:solidFill>
                <a:effectLst/>
                <a:latin typeface="Arial" panose="020B0604020202020204" pitchFamily="34" charset="0"/>
              </a:rPr>
              <a:t>analýza kolizních stavů a doporučená koordinace DIO.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cs-CZ" sz="2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32B4A83-068F-9916-2461-CD9C2CAA1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74" y="4359275"/>
            <a:ext cx="9212976" cy="483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984D5ED-0FA5-898E-A852-B81EFBC58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450" y="4359276"/>
            <a:ext cx="8219856" cy="483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682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z="4800" spc="35" dirty="0"/>
              <a:t>Slušnost a ohleduplnost</a:t>
            </a:r>
            <a:endParaRPr lang="cs-CZ" sz="4800"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39"/>
            <a:ext cx="1131249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12</a:t>
            </a:fld>
            <a:r>
              <a:rPr spc="165" dirty="0"/>
              <a:t>/</a:t>
            </a:r>
            <a:r>
              <a:rPr lang="cs-CZ" spc="165" dirty="0"/>
              <a:t>13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3" y="1267537"/>
            <a:ext cx="10350897" cy="7947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300" spc="-17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K úspěšnému a bezpečnému řešení rekonstrukce mostu mohou nepochybně během omezení dopravního provozu přispět i sami jeho účastníci. Je rozhodně na místě chápat nezbytnost této situace a zachovat si ve všech ohledech slušnost a ohleduplnost vůči ostatním řidičům, ale také technikům a dělníkům, kteří se na tomto úseku budou pohybovat.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31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4800" b="1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Dopravní aplikace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100" spc="55" dirty="0">
              <a:solidFill>
                <a:srgbClr val="878B8E"/>
              </a:solidFill>
              <a:latin typeface="Arial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Zcela jistě doporučujeme využívat softwarové a mobilní aplikace i navigace ke zjištění stavu provozu na mostě,</a:t>
            </a:r>
            <a:b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</a:b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jako jsou např. Mapy.cz, Google </a:t>
            </a:r>
            <a:r>
              <a:rPr lang="cs-CZ" sz="3100" spc="55" dirty="0" err="1">
                <a:solidFill>
                  <a:srgbClr val="878B8E"/>
                </a:solidFill>
                <a:latin typeface="Arial"/>
                <a:cs typeface="Arial"/>
              </a:rPr>
              <a:t>maps</a:t>
            </a: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 nebo </a:t>
            </a:r>
            <a:r>
              <a:rPr lang="cs-CZ" sz="3100" spc="55" dirty="0" err="1">
                <a:solidFill>
                  <a:srgbClr val="878B8E"/>
                </a:solidFill>
                <a:latin typeface="Arial"/>
                <a:cs typeface="Arial"/>
              </a:rPr>
              <a:t>Waze</a:t>
            </a:r>
            <a:r>
              <a:rPr lang="cs-CZ" sz="3100" spc="55" dirty="0">
                <a:solidFill>
                  <a:srgbClr val="878B8E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DB2EA24-D937-D634-C697-B38611C940D4}"/>
              </a:ext>
            </a:extLst>
          </p:cNvPr>
          <p:cNvSpPr txBox="1">
            <a:spLocks/>
          </p:cNvSpPr>
          <p:nvPr/>
        </p:nvSpPr>
        <p:spPr>
          <a:xfrm>
            <a:off x="615552" y="10305239"/>
            <a:ext cx="18873547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2450" b="0" i="0" kern="1200">
                <a:solidFill>
                  <a:srgbClr val="878B8E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629">
              <a:spcBef>
                <a:spcPts val="535"/>
              </a:spcBef>
            </a:pPr>
            <a:r>
              <a:rPr lang="cs-CZ" spc="25"/>
              <a:t>Opravy Barrandovského mostu – „Barranďák“ míří do 21. století</a:t>
            </a:r>
            <a:endParaRPr lang="cs-CZ" spc="165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C9B14EC-44D9-4D5A-F1BA-CAF569784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" t="1519" r="1636" b="812"/>
          <a:stretch/>
        </p:blipFill>
        <p:spPr>
          <a:xfrm>
            <a:off x="11596789" y="1082675"/>
            <a:ext cx="6151461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E453F92-5CAD-3432-956A-09F13EF91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56"/>
          <a:stretch/>
        </p:blipFill>
        <p:spPr>
          <a:xfrm>
            <a:off x="12954190" y="6331619"/>
            <a:ext cx="6534358" cy="3284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254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8253" y="628253"/>
            <a:ext cx="2094230" cy="2094230"/>
            <a:chOff x="628253" y="628253"/>
            <a:chExt cx="2094230" cy="2094230"/>
          </a:xfrm>
        </p:grpSpPr>
        <p:sp>
          <p:nvSpPr>
            <p:cNvPr id="3" name="object 3"/>
            <p:cNvSpPr/>
            <p:nvPr/>
          </p:nvSpPr>
          <p:spPr>
            <a:xfrm>
              <a:off x="628253" y="628253"/>
              <a:ext cx="1163955" cy="2094230"/>
            </a:xfrm>
            <a:custGeom>
              <a:avLst/>
              <a:gdLst/>
              <a:ahLst/>
              <a:cxnLst/>
              <a:rect l="l" t="t" r="r" b="b"/>
              <a:pathLst>
                <a:path w="1163955" h="2094230">
                  <a:moveTo>
                    <a:pt x="1026764" y="0"/>
                  </a:moveTo>
                  <a:lnTo>
                    <a:pt x="0" y="0"/>
                  </a:lnTo>
                  <a:lnTo>
                    <a:pt x="0" y="2094177"/>
                  </a:lnTo>
                  <a:lnTo>
                    <a:pt x="1026764" y="2094177"/>
                  </a:lnTo>
                  <a:lnTo>
                    <a:pt x="1026764" y="1387633"/>
                  </a:lnTo>
                  <a:lnTo>
                    <a:pt x="970949" y="1381099"/>
                  </a:lnTo>
                  <a:lnTo>
                    <a:pt x="938986" y="1372984"/>
                  </a:lnTo>
                  <a:lnTo>
                    <a:pt x="382606" y="1372984"/>
                  </a:lnTo>
                  <a:lnTo>
                    <a:pt x="382606" y="855021"/>
                  </a:lnTo>
                  <a:lnTo>
                    <a:pt x="191920" y="855021"/>
                  </a:lnTo>
                  <a:lnTo>
                    <a:pt x="191920" y="717496"/>
                  </a:lnTo>
                  <a:lnTo>
                    <a:pt x="947247" y="717496"/>
                  </a:lnTo>
                  <a:lnTo>
                    <a:pt x="977200" y="710785"/>
                  </a:lnTo>
                  <a:lnTo>
                    <a:pt x="1026764" y="706041"/>
                  </a:lnTo>
                  <a:lnTo>
                    <a:pt x="1026764" y="0"/>
                  </a:lnTo>
                  <a:close/>
                </a:path>
                <a:path w="1163955" h="2094230">
                  <a:moveTo>
                    <a:pt x="947247" y="717496"/>
                  </a:moveTo>
                  <a:lnTo>
                    <a:pt x="737391" y="717496"/>
                  </a:lnTo>
                  <a:lnTo>
                    <a:pt x="737391" y="855021"/>
                  </a:lnTo>
                  <a:lnTo>
                    <a:pt x="544873" y="855021"/>
                  </a:lnTo>
                  <a:lnTo>
                    <a:pt x="544873" y="1372984"/>
                  </a:lnTo>
                  <a:lnTo>
                    <a:pt x="938986" y="1372984"/>
                  </a:lnTo>
                  <a:lnTo>
                    <a:pt x="920799" y="1368366"/>
                  </a:lnTo>
                  <a:lnTo>
                    <a:pt x="876809" y="1349521"/>
                  </a:lnTo>
                  <a:lnTo>
                    <a:pt x="839474" y="1324653"/>
                  </a:lnTo>
                  <a:lnTo>
                    <a:pt x="809288" y="1293848"/>
                  </a:lnTo>
                  <a:lnTo>
                    <a:pt x="786746" y="1257196"/>
                  </a:lnTo>
                  <a:lnTo>
                    <a:pt x="772343" y="1214782"/>
                  </a:lnTo>
                  <a:lnTo>
                    <a:pt x="766573" y="1166697"/>
                  </a:lnTo>
                  <a:lnTo>
                    <a:pt x="1156072" y="1166697"/>
                  </a:lnTo>
                  <a:lnTo>
                    <a:pt x="1153813" y="1159190"/>
                  </a:lnTo>
                  <a:lnTo>
                    <a:pt x="1125709" y="1137491"/>
                  </a:lnTo>
                  <a:lnTo>
                    <a:pt x="1080760" y="1121458"/>
                  </a:lnTo>
                  <a:lnTo>
                    <a:pt x="971768" y="1094019"/>
                  </a:lnTo>
                  <a:lnTo>
                    <a:pt x="924452" y="1079181"/>
                  </a:lnTo>
                  <a:lnTo>
                    <a:pt x="880776" y="1060032"/>
                  </a:lnTo>
                  <a:lnTo>
                    <a:pt x="842955" y="1034920"/>
                  </a:lnTo>
                  <a:lnTo>
                    <a:pt x="813199" y="1002192"/>
                  </a:lnTo>
                  <a:lnTo>
                    <a:pt x="793724" y="960196"/>
                  </a:lnTo>
                  <a:lnTo>
                    <a:pt x="786740" y="907281"/>
                  </a:lnTo>
                  <a:lnTo>
                    <a:pt x="791446" y="860469"/>
                  </a:lnTo>
                  <a:lnTo>
                    <a:pt x="805019" y="820201"/>
                  </a:lnTo>
                  <a:lnTo>
                    <a:pt x="826639" y="786299"/>
                  </a:lnTo>
                  <a:lnTo>
                    <a:pt x="855487" y="758584"/>
                  </a:lnTo>
                  <a:lnTo>
                    <a:pt x="890742" y="736878"/>
                  </a:lnTo>
                  <a:lnTo>
                    <a:pt x="931587" y="721005"/>
                  </a:lnTo>
                  <a:lnTo>
                    <a:pt x="947247" y="717496"/>
                  </a:lnTo>
                  <a:close/>
                </a:path>
                <a:path w="1163955" h="2094230">
                  <a:moveTo>
                    <a:pt x="1156072" y="1166697"/>
                  </a:moveTo>
                  <a:lnTo>
                    <a:pt x="929751" y="1166697"/>
                  </a:lnTo>
                  <a:lnTo>
                    <a:pt x="941939" y="1209158"/>
                  </a:lnTo>
                  <a:lnTo>
                    <a:pt x="967449" y="1238213"/>
                  </a:lnTo>
                  <a:lnTo>
                    <a:pt x="1006196" y="1254892"/>
                  </a:lnTo>
                  <a:lnTo>
                    <a:pt x="1058093" y="1260223"/>
                  </a:lnTo>
                  <a:lnTo>
                    <a:pt x="1096998" y="1256438"/>
                  </a:lnTo>
                  <a:lnTo>
                    <a:pt x="1130748" y="1244397"/>
                  </a:lnTo>
                  <a:lnTo>
                    <a:pt x="1154528" y="1223077"/>
                  </a:lnTo>
                  <a:lnTo>
                    <a:pt x="1163524" y="1191450"/>
                  </a:lnTo>
                  <a:lnTo>
                    <a:pt x="1156072" y="1166697"/>
                  </a:lnTo>
                  <a:close/>
                </a:path>
              </a:pathLst>
            </a:custGeom>
            <a:solidFill>
              <a:srgbClr val="E90B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75417" y="628253"/>
              <a:ext cx="1147445" cy="2094230"/>
            </a:xfrm>
            <a:custGeom>
              <a:avLst/>
              <a:gdLst/>
              <a:ahLst/>
              <a:cxnLst/>
              <a:rect l="l" t="t" r="r" b="b"/>
              <a:pathLst>
                <a:path w="1147445" h="2094230">
                  <a:moveTo>
                    <a:pt x="94426" y="828445"/>
                  </a:moveTo>
                  <a:lnTo>
                    <a:pt x="55690" y="832886"/>
                  </a:lnTo>
                  <a:lnTo>
                    <a:pt x="25895" y="845407"/>
                  </a:lnTo>
                  <a:lnTo>
                    <a:pt x="6760" y="864805"/>
                  </a:lnTo>
                  <a:lnTo>
                    <a:pt x="0" y="889878"/>
                  </a:lnTo>
                  <a:lnTo>
                    <a:pt x="9410" y="918426"/>
                  </a:lnTo>
                  <a:lnTo>
                    <a:pt x="37470" y="938216"/>
                  </a:lnTo>
                  <a:lnTo>
                    <a:pt x="83921" y="953543"/>
                  </a:lnTo>
                  <a:lnTo>
                    <a:pt x="148508" y="968703"/>
                  </a:lnTo>
                  <a:lnTo>
                    <a:pt x="193479" y="979969"/>
                  </a:lnTo>
                  <a:lnTo>
                    <a:pt x="236185" y="993193"/>
                  </a:lnTo>
                  <a:lnTo>
                    <a:pt x="275475" y="1009469"/>
                  </a:lnTo>
                  <a:lnTo>
                    <a:pt x="310199" y="1029892"/>
                  </a:lnTo>
                  <a:lnTo>
                    <a:pt x="339209" y="1055559"/>
                  </a:lnTo>
                  <a:lnTo>
                    <a:pt x="361353" y="1087564"/>
                  </a:lnTo>
                  <a:lnTo>
                    <a:pt x="375483" y="1127002"/>
                  </a:lnTo>
                  <a:lnTo>
                    <a:pt x="380449" y="1174969"/>
                  </a:lnTo>
                  <a:lnTo>
                    <a:pt x="375305" y="1222765"/>
                  </a:lnTo>
                  <a:lnTo>
                    <a:pt x="360491" y="1264852"/>
                  </a:lnTo>
                  <a:lnTo>
                    <a:pt x="336931" y="1301066"/>
                  </a:lnTo>
                  <a:lnTo>
                    <a:pt x="305549" y="1331248"/>
                  </a:lnTo>
                  <a:lnTo>
                    <a:pt x="267270" y="1355237"/>
                  </a:lnTo>
                  <a:lnTo>
                    <a:pt x="223017" y="1372870"/>
                  </a:lnTo>
                  <a:lnTo>
                    <a:pt x="173715" y="1383988"/>
                  </a:lnTo>
                  <a:lnTo>
                    <a:pt x="120289" y="1388428"/>
                  </a:lnTo>
                  <a:lnTo>
                    <a:pt x="120289" y="2094177"/>
                  </a:lnTo>
                  <a:lnTo>
                    <a:pt x="1147012" y="2094177"/>
                  </a:lnTo>
                  <a:lnTo>
                    <a:pt x="1147012" y="1372994"/>
                  </a:lnTo>
                  <a:lnTo>
                    <a:pt x="446499" y="1372994"/>
                  </a:lnTo>
                  <a:lnTo>
                    <a:pt x="446499" y="907270"/>
                  </a:lnTo>
                  <a:lnTo>
                    <a:pt x="199847" y="907270"/>
                  </a:lnTo>
                  <a:lnTo>
                    <a:pt x="189175" y="873684"/>
                  </a:lnTo>
                  <a:lnTo>
                    <a:pt x="167417" y="848951"/>
                  </a:lnTo>
                  <a:lnTo>
                    <a:pt x="135519" y="833672"/>
                  </a:lnTo>
                  <a:lnTo>
                    <a:pt x="94426" y="828445"/>
                  </a:lnTo>
                  <a:close/>
                </a:path>
                <a:path w="1147445" h="2094230">
                  <a:moveTo>
                    <a:pt x="608630" y="1064491"/>
                  </a:moveTo>
                  <a:lnTo>
                    <a:pt x="608630" y="1372994"/>
                  </a:lnTo>
                  <a:lnTo>
                    <a:pt x="811221" y="1372994"/>
                  </a:lnTo>
                  <a:lnTo>
                    <a:pt x="608630" y="1064491"/>
                  </a:lnTo>
                  <a:close/>
                </a:path>
                <a:path w="1147445" h="2094230">
                  <a:moveTo>
                    <a:pt x="1147012" y="720030"/>
                  </a:moveTo>
                  <a:lnTo>
                    <a:pt x="995027" y="720030"/>
                  </a:lnTo>
                  <a:lnTo>
                    <a:pt x="771945" y="1046523"/>
                  </a:lnTo>
                  <a:lnTo>
                    <a:pt x="995027" y="1372994"/>
                  </a:lnTo>
                  <a:lnTo>
                    <a:pt x="1147012" y="1372994"/>
                  </a:lnTo>
                  <a:lnTo>
                    <a:pt x="1147012" y="720030"/>
                  </a:lnTo>
                  <a:close/>
                </a:path>
                <a:path w="1147445" h="2094230">
                  <a:moveTo>
                    <a:pt x="1147012" y="718030"/>
                  </a:moveTo>
                  <a:lnTo>
                    <a:pt x="608630" y="718030"/>
                  </a:lnTo>
                  <a:lnTo>
                    <a:pt x="608630" y="1028555"/>
                  </a:lnTo>
                  <a:lnTo>
                    <a:pt x="811221" y="720030"/>
                  </a:lnTo>
                  <a:lnTo>
                    <a:pt x="1147012" y="720030"/>
                  </a:lnTo>
                  <a:lnTo>
                    <a:pt x="1147012" y="718030"/>
                  </a:lnTo>
                  <a:close/>
                </a:path>
                <a:path w="1147445" h="2094230">
                  <a:moveTo>
                    <a:pt x="1147012" y="0"/>
                  </a:moveTo>
                  <a:lnTo>
                    <a:pt x="120289" y="0"/>
                  </a:lnTo>
                  <a:lnTo>
                    <a:pt x="120289" y="706104"/>
                  </a:lnTo>
                  <a:lnTo>
                    <a:pt x="168199" y="711079"/>
                  </a:lnTo>
                  <a:lnTo>
                    <a:pt x="212372" y="721630"/>
                  </a:lnTo>
                  <a:lnTo>
                    <a:pt x="252084" y="737851"/>
                  </a:lnTo>
                  <a:lnTo>
                    <a:pt x="286614" y="759835"/>
                  </a:lnTo>
                  <a:lnTo>
                    <a:pt x="315238" y="787675"/>
                  </a:lnTo>
                  <a:lnTo>
                    <a:pt x="337234" y="821466"/>
                  </a:lnTo>
                  <a:lnTo>
                    <a:pt x="351878" y="861299"/>
                  </a:lnTo>
                  <a:lnTo>
                    <a:pt x="358449" y="907270"/>
                  </a:lnTo>
                  <a:lnTo>
                    <a:pt x="446499" y="907270"/>
                  </a:lnTo>
                  <a:lnTo>
                    <a:pt x="446499" y="718030"/>
                  </a:lnTo>
                  <a:lnTo>
                    <a:pt x="1147012" y="718030"/>
                  </a:lnTo>
                  <a:lnTo>
                    <a:pt x="1147012" y="0"/>
                  </a:lnTo>
                  <a:close/>
                </a:path>
              </a:pathLst>
            </a:custGeom>
            <a:solidFill>
              <a:srgbClr val="878B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5552" y="3749939"/>
            <a:ext cx="19113898" cy="24769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5"/>
              </a:spcBef>
            </a:pPr>
            <a:r>
              <a:rPr sz="8000" spc="60" dirty="0" err="1"/>
              <a:t>Děkuj</a:t>
            </a:r>
            <a:r>
              <a:rPr lang="cs-CZ" sz="8000" spc="60" dirty="0"/>
              <a:t>i za pozornost </a:t>
            </a:r>
            <a:br>
              <a:rPr lang="cs-CZ" sz="8000" spc="60" dirty="0"/>
            </a:br>
            <a:endParaRPr sz="8000" dirty="0"/>
          </a:p>
        </p:txBody>
      </p:sp>
      <p:sp>
        <p:nvSpPr>
          <p:cNvPr id="6" name="object 6"/>
          <p:cNvSpPr txBox="1"/>
          <p:nvPr/>
        </p:nvSpPr>
        <p:spPr>
          <a:xfrm>
            <a:off x="615553" y="10098196"/>
            <a:ext cx="3496945" cy="656590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3300" b="1" spc="10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ww</a:t>
            </a:r>
            <a:r>
              <a:rPr sz="3300" b="1" spc="-3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w</a:t>
            </a:r>
            <a:r>
              <a:rPr sz="3300" b="1" spc="-23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.</a:t>
            </a:r>
            <a:r>
              <a:rPr sz="3300" b="1" spc="-2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ts</a:t>
            </a:r>
            <a:r>
              <a:rPr sz="3300" b="1" spc="-10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k</a:t>
            </a:r>
            <a:r>
              <a:rPr sz="3300" b="1" spc="-3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-p</a:t>
            </a:r>
            <a:r>
              <a:rPr sz="3300" b="1" spc="-8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r</a:t>
            </a:r>
            <a:r>
              <a:rPr sz="3300" b="1" spc="-3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aha.</a:t>
            </a:r>
            <a:r>
              <a:rPr sz="3300" b="1" spc="-50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c</a:t>
            </a:r>
            <a:r>
              <a:rPr sz="3300" b="1" spc="-55" dirty="0">
                <a:solidFill>
                  <a:srgbClr val="878B8E"/>
                </a:solidFill>
                <a:latin typeface="Arial"/>
                <a:cs typeface="Arial"/>
                <a:hlinkClick r:id="rId2"/>
              </a:rPr>
              <a:t>z</a:t>
            </a:r>
            <a:endParaRPr sz="3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800" spc="35" dirty="0"/>
              <a:t>Základní informace</a:t>
            </a:r>
            <a:endParaRPr sz="4800"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lang="cs-CZ" spc="25" smtClean="0"/>
              <a:t>2</a:t>
            </a:fld>
            <a:r>
              <a:rPr lang="cs-CZ" spc="165" dirty="0"/>
              <a:t>/13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2" y="1179305"/>
            <a:ext cx="18872996" cy="29297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cs-CZ" sz="3300" spc="-17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solidFill>
                  <a:srgbClr val="878B8E"/>
                </a:solidFill>
                <a:latin typeface="Arial"/>
                <a:cs typeface="Arial"/>
              </a:rPr>
              <a:t>Barrandovský most je pražský silniční most přes řeku Vltavu, vybudovaný v letech 1978–1988 jako most Antonína Zápotockého. Je významným dopravním uzlem jižní části hlavního města a nejrozsáhlejším mostním dílem v Praze. Spojuje čtvrť Braník na pravém břehu a Hlubočepy na levém břehu a je pojmenován podle Barrandova, protože navazuje také na sem vedoucí komunikaci. Má čtyři pruhy v každém směru, je přístupný i chodcům a cyklistům. Je součástí Městského okruhu, objíždějící užší centrum Prahy.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9B24A8A-F938-0D10-A154-C916D5152C6D}"/>
              </a:ext>
            </a:extLst>
          </p:cNvPr>
          <p:cNvSpPr txBox="1"/>
          <p:nvPr/>
        </p:nvSpPr>
        <p:spPr>
          <a:xfrm>
            <a:off x="527050" y="4292879"/>
            <a:ext cx="18364199" cy="489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600" spc="35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Jde o nejvytíženější komunikaci v České republice. Denně přes něj podle statistiky projede 142 000 – 144 000 vozidel.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121E1C9-864C-DDB0-5B48-4048185C8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2450" y="5099396"/>
            <a:ext cx="9482867" cy="4593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798B4CA-F5B5-32EE-2F99-731C33535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638" y="5111950"/>
            <a:ext cx="7127012" cy="4591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pl-PL" sz="4800" spc="35" dirty="0"/>
              <a:t>Proč je nutná rekonstrukce </a:t>
            </a:r>
            <a:br>
              <a:rPr lang="pl-PL" sz="4800" spc="35" dirty="0"/>
            </a:br>
            <a:r>
              <a:rPr lang="pl-PL" sz="4800" spc="35" dirty="0"/>
              <a:t>a co je nutné opravit?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3</a:t>
            </a:fld>
            <a:r>
              <a:rPr spc="165" dirty="0"/>
              <a:t>/</a:t>
            </a:r>
            <a:r>
              <a:rPr lang="cs-CZ" spc="165" dirty="0"/>
              <a:t>13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15552" y="1920875"/>
            <a:ext cx="9588898" cy="3390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300" spc="-175" dirty="0">
              <a:solidFill>
                <a:srgbClr val="878B8E"/>
              </a:solidFill>
              <a:latin typeface="Arial"/>
              <a:cs typeface="Arial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800" spc="55" dirty="0">
                <a:solidFill>
                  <a:srgbClr val="878B8E"/>
                </a:solidFill>
                <a:latin typeface="Arial"/>
                <a:cs typeface="Arial"/>
              </a:rPr>
              <a:t>Provedená diagnostika odhalila nejen špatný stav nosné konstrukce, ale i povrchu. Vzhledem k tomu, že most pochází z 80. let, je rekonstrukce namístě. Její první část, která se týkala spodní části konstrukce, zejména pilířů, již skončila. Nyní probíhá rekonstrukce nosné konstrukce, </a:t>
            </a:r>
            <a:br>
              <a:rPr lang="cs-CZ" sz="2800" spc="55" dirty="0">
                <a:solidFill>
                  <a:srgbClr val="878B8E"/>
                </a:solidFill>
                <a:latin typeface="Arial"/>
                <a:cs typeface="Arial"/>
              </a:rPr>
            </a:br>
            <a:r>
              <a:rPr lang="cs-CZ" sz="2800" spc="55" dirty="0">
                <a:solidFill>
                  <a:srgbClr val="878B8E"/>
                </a:solidFill>
                <a:latin typeface="Arial"/>
                <a:cs typeface="Arial"/>
              </a:rPr>
              <a:t>a to včetně nájezdových ramp.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900AFBF-0858-FE99-3D34-B33523BED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897" y="5578475"/>
            <a:ext cx="6412553" cy="4126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F0867DA-EF45-3A00-B3F2-A2BD919E5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4786" y="2606675"/>
            <a:ext cx="8598298" cy="5765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8995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z="4800" spc="35" dirty="0"/>
              <a:t>ETAPA I.</a:t>
            </a:r>
            <a:endParaRPr sz="4800"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4</a:t>
            </a:fld>
            <a:r>
              <a:rPr spc="165" dirty="0"/>
              <a:t>/</a:t>
            </a:r>
            <a:r>
              <a:rPr lang="cs-CZ" spc="165" dirty="0"/>
              <a:t>13</a:t>
            </a:r>
            <a:endParaRPr spc="165" dirty="0"/>
          </a:p>
        </p:txBody>
      </p:sp>
      <p:sp>
        <p:nvSpPr>
          <p:cNvPr id="3" name="object 3"/>
          <p:cNvSpPr txBox="1"/>
          <p:nvPr/>
        </p:nvSpPr>
        <p:spPr>
          <a:xfrm>
            <a:off x="694014" y="1920875"/>
            <a:ext cx="11567836" cy="10033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solidFill>
                  <a:srgbClr val="878B8E"/>
                </a:solidFill>
                <a:latin typeface="Arial"/>
                <a:cs typeface="Arial"/>
              </a:rPr>
              <a:t>V roce 2022 </a:t>
            </a:r>
            <a:r>
              <a:rPr lang="cs-CZ" sz="28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proběhla první etapa </a:t>
            </a:r>
            <a:r>
              <a:rPr lang="cs-CZ" sz="2800" dirty="0">
                <a:solidFill>
                  <a:srgbClr val="878B8E"/>
                </a:solidFill>
                <a:latin typeface="Arial"/>
                <a:cs typeface="Arial"/>
              </a:rPr>
              <a:t>ze čtyř. Pracovalo se na jižní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solidFill>
                  <a:srgbClr val="878B8E"/>
                </a:solidFill>
                <a:latin typeface="Arial"/>
                <a:cs typeface="Arial"/>
              </a:rPr>
              <a:t>polovině jižního mostu a na strakonické rampě.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43A4BFF-9158-3003-2FDA-195F46B58CA9}"/>
              </a:ext>
            </a:extLst>
          </p:cNvPr>
          <p:cNvSpPr txBox="1"/>
          <p:nvPr/>
        </p:nvSpPr>
        <p:spPr>
          <a:xfrm>
            <a:off x="9671050" y="4041863"/>
            <a:ext cx="9799188" cy="3342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400" b="1" spc="55" dirty="0">
                <a:solidFill>
                  <a:srgbClr val="878B8E"/>
                </a:solidFill>
                <a:latin typeface="Arial"/>
                <a:cs typeface="Arial"/>
              </a:rPr>
              <a:t>Práce na jižním mostě: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spc="55" dirty="0">
                <a:solidFill>
                  <a:srgbClr val="878B8E"/>
                </a:solidFill>
                <a:latin typeface="Arial"/>
                <a:cs typeface="Arial"/>
              </a:rPr>
              <a:t>demolice původního a realizace nového vozovkového souvrství </a:t>
            </a:r>
            <a:br>
              <a:rPr lang="cs-CZ" sz="2400" spc="55" dirty="0">
                <a:solidFill>
                  <a:srgbClr val="878B8E"/>
                </a:solidFill>
                <a:latin typeface="Arial"/>
                <a:cs typeface="Arial"/>
              </a:rPr>
            </a:br>
            <a:r>
              <a:rPr lang="cs-CZ" sz="2400" spc="55" dirty="0">
                <a:solidFill>
                  <a:srgbClr val="878B8E"/>
                </a:solidFill>
                <a:latin typeface="Arial"/>
                <a:cs typeface="Arial"/>
              </a:rPr>
              <a:t>s asfaltovým povrchem a vyrovnávací vrstva z UHPC betonu;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spc="55" dirty="0">
                <a:solidFill>
                  <a:srgbClr val="878B8E"/>
                </a:solidFill>
                <a:latin typeface="Arial"/>
                <a:cs typeface="Arial"/>
              </a:rPr>
              <a:t>demolice a realizace nových říms;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spc="55" dirty="0">
                <a:solidFill>
                  <a:srgbClr val="878B8E"/>
                </a:solidFill>
                <a:latin typeface="Arial"/>
                <a:cs typeface="Arial"/>
              </a:rPr>
              <a:t>realizace dodatečného předpětí v komoře mostu;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spc="55" dirty="0">
                <a:solidFill>
                  <a:srgbClr val="878B8E"/>
                </a:solidFill>
                <a:latin typeface="Arial"/>
                <a:cs typeface="Arial"/>
              </a:rPr>
              <a:t>výměna ložisek a dilatačních závěrů;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spc="55" dirty="0">
                <a:solidFill>
                  <a:srgbClr val="878B8E"/>
                </a:solidFill>
                <a:latin typeface="Arial"/>
                <a:cs typeface="Arial"/>
              </a:rPr>
              <a:t>repase původního zábradlí a osazení svodidel.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AB1DF41-A673-E1B7-E09B-16C0B30A3C02}"/>
              </a:ext>
            </a:extLst>
          </p:cNvPr>
          <p:cNvSpPr txBox="1"/>
          <p:nvPr/>
        </p:nvSpPr>
        <p:spPr>
          <a:xfrm>
            <a:off x="820568" y="7893602"/>
            <a:ext cx="14826224" cy="1952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400" b="1" spc="55" dirty="0">
                <a:solidFill>
                  <a:srgbClr val="878B8E"/>
                </a:solidFill>
                <a:latin typeface="Arial"/>
                <a:cs typeface="Arial"/>
              </a:rPr>
              <a:t>Práce na strakonické rampě: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spc="55" dirty="0">
                <a:solidFill>
                  <a:srgbClr val="878B8E"/>
                </a:solidFill>
                <a:latin typeface="Arial"/>
                <a:cs typeface="Arial"/>
              </a:rPr>
              <a:t>demolice původní a realizace nové předpjaté železobetonové desky nosné konstrukce rampy;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spc="55" dirty="0">
                <a:solidFill>
                  <a:srgbClr val="878B8E"/>
                </a:solidFill>
                <a:latin typeface="Arial"/>
                <a:cs typeface="Arial"/>
              </a:rPr>
              <a:t>realizace nového vozovkového souvrství s asfaltovým povrchem;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spc="55" dirty="0">
                <a:solidFill>
                  <a:srgbClr val="878B8E"/>
                </a:solidFill>
                <a:latin typeface="Arial"/>
                <a:cs typeface="Arial"/>
              </a:rPr>
              <a:t>repase původního zábradlí a osazení svodidel.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949AE86-8995-CF20-118A-9A2E07315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292" y="625475"/>
            <a:ext cx="5525230" cy="3110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3DE0864-E4F5-1FC9-220B-B669D297E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45" y="3250425"/>
            <a:ext cx="3851972" cy="288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7AFC6548-F7C5-7EC6-2D19-EC7D63B72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2937" y="7501788"/>
            <a:ext cx="3157302" cy="217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7DCFD07D-9EB6-5F22-D231-21C91CF18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515" y="3891154"/>
            <a:ext cx="4919378" cy="3668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5665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z="4800" spc="35" dirty="0"/>
              <a:t>ETAPA II.</a:t>
            </a:r>
            <a:endParaRPr sz="4800"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5</a:t>
            </a:fld>
            <a:r>
              <a:rPr spc="165" dirty="0"/>
              <a:t>/</a:t>
            </a:r>
            <a:r>
              <a:rPr lang="cs-CZ" spc="165" dirty="0"/>
              <a:t>13</a:t>
            </a:r>
            <a:endParaRPr spc="165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36ACBB84-75F7-1D8D-8952-DAB7676EFC6D}"/>
              </a:ext>
            </a:extLst>
          </p:cNvPr>
          <p:cNvSpPr txBox="1">
            <a:spLocks/>
          </p:cNvSpPr>
          <p:nvPr/>
        </p:nvSpPr>
        <p:spPr>
          <a:xfrm>
            <a:off x="606927" y="3044825"/>
            <a:ext cx="13407523" cy="718185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cs-CZ" sz="24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800" b="1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Staveniště bylo předáno a práce byly zahájeny dne 01.03.2023.</a:t>
            </a:r>
          </a:p>
          <a:p>
            <a:endParaRPr lang="cs-CZ" sz="24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8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Omezení provozu na Barrandovském mostě mělo být zahájeno 01.05.2023, ale </a:t>
            </a:r>
            <a:br>
              <a:rPr lang="cs-CZ" sz="28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důvodu koordinace s DP úprava tramvajové trati na ul. Modřanská a INV výstavba Dvoreckého mostu bude rekonstrukce BM </a:t>
            </a:r>
            <a:r>
              <a:rPr lang="cs-CZ" sz="2800" b="1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15.05.2023</a:t>
            </a:r>
            <a:r>
              <a:rPr lang="cs-CZ" sz="28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8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8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Smlouvou o dílo stanovená doba pro splnění milníku 2 je </a:t>
            </a:r>
            <a:r>
              <a:rPr lang="cs-CZ" sz="2800" b="1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 dní </a:t>
            </a:r>
            <a:r>
              <a:rPr lang="cs-CZ" sz="28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termín dokončení </a:t>
            </a:r>
            <a:r>
              <a:rPr lang="cs-CZ" sz="2800" b="1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14.08.2023.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28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8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800" b="1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 dnech </a:t>
            </a:r>
            <a:r>
              <a:rPr lang="cs-CZ" sz="28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není zahrnut čas na provedení vyrovnávky a je to rekonstrukce, mohou nastat nepředvídané okolnosti.</a:t>
            </a:r>
          </a:p>
          <a:p>
            <a:pPr algn="just"/>
            <a:endParaRPr lang="cs-CZ" sz="2800" b="1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8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Dokončovací práce/práce neomezující provoz až do listopadu.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2DBC4C2-69A3-1316-315A-572D850D3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52650" y="711254"/>
            <a:ext cx="2819399" cy="8982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B3686D7-770D-D94C-116E-A8B6A73B4289}"/>
              </a:ext>
            </a:extLst>
          </p:cNvPr>
          <p:cNvSpPr txBox="1"/>
          <p:nvPr/>
        </p:nvSpPr>
        <p:spPr>
          <a:xfrm>
            <a:off x="506176" y="1881168"/>
            <a:ext cx="185374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Tato etapa zahrnuje práce na severní polovině jižního mostu </a:t>
            </a:r>
            <a:br>
              <a:rPr lang="cs-CZ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 barrandovské rampě z ulice K Barrandovu.</a:t>
            </a:r>
          </a:p>
        </p:txBody>
      </p:sp>
    </p:spTree>
    <p:extLst>
      <p:ext uri="{BB962C8B-B14F-4D97-AF65-F5344CB8AC3E}">
        <p14:creationId xmlns:p14="http://schemas.microsoft.com/office/powerpoint/2010/main" val="42909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z="4800" spc="35" dirty="0"/>
              <a:t>ETAPA II.</a:t>
            </a:r>
            <a:endParaRPr sz="4800"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6</a:t>
            </a:fld>
            <a:r>
              <a:rPr spc="165" dirty="0"/>
              <a:t>/</a:t>
            </a:r>
            <a:r>
              <a:rPr lang="cs-CZ" spc="165" dirty="0"/>
              <a:t>13</a:t>
            </a:r>
            <a:endParaRPr spc="165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5F0FADD-79C1-13C2-65F0-1E1B37DDD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8386" y="6950075"/>
            <a:ext cx="4192584" cy="2743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9FE7754-2BBD-BBAA-BF1A-91A00832E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0890" y="2118881"/>
            <a:ext cx="6981859" cy="4450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DEF31EE6-8CCF-2A92-7492-A2B2E146644A}"/>
              </a:ext>
            </a:extLst>
          </p:cNvPr>
          <p:cNvSpPr txBox="1">
            <a:spLocks/>
          </p:cNvSpPr>
          <p:nvPr/>
        </p:nvSpPr>
        <p:spPr>
          <a:xfrm>
            <a:off x="817335" y="1597025"/>
            <a:ext cx="11825515" cy="9010650"/>
          </a:xfrm>
          <a:prstGeom prst="rect">
            <a:avLst/>
          </a:prstGeom>
        </p:spPr>
        <p:txBody>
          <a:bodyPr wrap="square" lIns="0" tIns="0" rIns="0" bIns="0">
            <a:normAutofit fontScale="77500" lnSpcReduction="20000"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cs-CZ" sz="3000" u="sng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3400" u="sng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Březen až první polovina května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3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Budou probíhat přípravné práce, které nevyžadují zásadní omezení provozu: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příprava pro dodatečné předpětí;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výměna části ložisek;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sanace opěrných zdí strakonické rapy a sanace pilířů Barrandovské rampy.</a:t>
            </a:r>
          </a:p>
          <a:p>
            <a:pPr marL="800100" lvl="1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cs-CZ" sz="34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3400" u="sng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Polovina května až polovina srpna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3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Doprava bude vedena ve 3 provizorních jízdních pruzích v každém </a:t>
            </a:r>
            <a:br>
              <a:rPr lang="cs-CZ" sz="3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cs-CZ" sz="3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směru a barrandovská rampa bude uzavřena.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3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Budou provedeny tyto práce: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demolice mostního svršku a stávajícího vybavení;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výměna dilatačních závěrů a části ložisek;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sanace spodní části nosné konstrukce;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realizace nových říms;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dodatečné předpětí;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úprava opěr Barrandovské rampy;</a:t>
            </a:r>
          </a:p>
          <a:p>
            <a:pPr marL="1257300" lvl="2" indent="-34290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cs-CZ" sz="3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nové vozovkové souvrství včetně vyrovnávací vrstvy a instalace </a:t>
            </a:r>
            <a:br>
              <a:rPr lang="cs-CZ" sz="3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</a:br>
            <a:r>
              <a:rPr lang="cs-CZ" sz="34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nového vybavení.</a:t>
            </a:r>
          </a:p>
          <a:p>
            <a:pPr marL="1257300" lvl="2" indent="-342900" algn="just">
              <a:lnSpc>
                <a:spcPct val="120000"/>
              </a:lnSpc>
              <a:buFont typeface="Courier New" panose="02070309020205020404" pitchFamily="49" charset="0"/>
              <a:buChar char="o"/>
            </a:pPr>
            <a:endParaRPr lang="cs-CZ" sz="40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/>
            <a:endParaRPr lang="cs-CZ" sz="24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064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0564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cs-CZ" sz="4800" spc="35" dirty="0"/>
              <a:t>ETAPA II.</a:t>
            </a:r>
            <a:endParaRPr sz="4800" spc="-35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8588034" y="10305239"/>
            <a:ext cx="901065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7</a:t>
            </a:fld>
            <a:r>
              <a:rPr spc="165" dirty="0"/>
              <a:t>/</a:t>
            </a:r>
            <a:r>
              <a:rPr lang="cs-CZ" spc="165" dirty="0"/>
              <a:t>13</a:t>
            </a:r>
            <a:endParaRPr spc="165" dirty="0"/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DEF31EE6-8CCF-2A92-7492-A2B2E146644A}"/>
              </a:ext>
            </a:extLst>
          </p:cNvPr>
          <p:cNvSpPr txBox="1">
            <a:spLocks/>
          </p:cNvSpPr>
          <p:nvPr/>
        </p:nvSpPr>
        <p:spPr>
          <a:xfrm>
            <a:off x="679450" y="1920875"/>
            <a:ext cx="9220201" cy="436090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800" b="1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Změny a dodatečné práce ve druhé etapě:</a:t>
            </a:r>
          </a:p>
          <a:p>
            <a:pPr algn="just"/>
            <a:endParaRPr lang="cs-CZ" sz="2800" u="sng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sz="28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realizace vyrovnávací vrstvy;</a:t>
            </a:r>
          </a:p>
          <a:p>
            <a:pPr lvl="1" algn="just"/>
            <a:endParaRPr lang="cs-CZ" sz="28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sz="28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ochrana optického kabelu v severní komoře mostu;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cs-CZ" sz="28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cs-CZ" sz="2800" i="1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případně další, které je možné odhalit až při realizaci.</a:t>
            </a:r>
          </a:p>
          <a:p>
            <a:pPr marL="1257300" lvl="2" indent="-342900" algn="just">
              <a:buFont typeface="Courier New" panose="02070309020205020404" pitchFamily="49" charset="0"/>
              <a:buChar char="o"/>
            </a:pPr>
            <a:endParaRPr lang="cs-CZ" sz="28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/>
            <a:endParaRPr lang="cs-CZ" sz="2400" kern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06207F0-09E6-D0F0-C84F-FFBD20AF029B}"/>
              </a:ext>
            </a:extLst>
          </p:cNvPr>
          <p:cNvSpPr txBox="1"/>
          <p:nvPr/>
        </p:nvSpPr>
        <p:spPr>
          <a:xfrm>
            <a:off x="753645" y="6582659"/>
            <a:ext cx="9485635" cy="192539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Zbývající etapy dopravních omezení proběhnou v těchto termínech: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3. etapa    stavební sezona 2024</a:t>
            </a:r>
            <a:br>
              <a:rPr lang="cs-CZ" sz="2800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</a:br>
            <a:r>
              <a:rPr lang="cs-CZ" sz="2800" dirty="0">
                <a:solidFill>
                  <a:srgbClr val="E90B23"/>
                </a:solidFill>
                <a:latin typeface="Arial"/>
                <a:ea typeface="+mj-ea"/>
                <a:cs typeface="Arial"/>
              </a:rPr>
              <a:t>4. etapa    stavební sezona 2025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8D445A6-5970-9042-D67B-0A5F690EB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4539" y="2308020"/>
            <a:ext cx="8985929" cy="669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5449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2088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800" spc="35" dirty="0"/>
              <a:t>Objízdné trasy vedou po Pražském okruhu</a:t>
            </a:r>
            <a:endParaRPr sz="4800" spc="3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40"/>
            <a:ext cx="1131249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8</a:t>
            </a:fld>
            <a:r>
              <a:rPr spc="165" dirty="0"/>
              <a:t>/</a:t>
            </a:r>
            <a:r>
              <a:rPr lang="cs-CZ" spc="165" dirty="0"/>
              <a:t>13</a:t>
            </a:r>
            <a:endParaRPr spc="165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BE54FC9-70DC-48D8-3698-4EF3D7A6CC6F}"/>
              </a:ext>
            </a:extLst>
          </p:cNvPr>
          <p:cNvSpPr txBox="1"/>
          <p:nvPr/>
        </p:nvSpPr>
        <p:spPr>
          <a:xfrm>
            <a:off x="539633" y="5914307"/>
            <a:ext cx="533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878B8E"/>
                </a:solidFill>
                <a:latin typeface="Arial" panose="020B0604020202020204" pitchFamily="34" charset="0"/>
              </a:rPr>
              <a:t>Příprava dopravního opatření:</a:t>
            </a:r>
            <a:endParaRPr lang="cs-CZ" sz="2800"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DDF70F5B-5D84-5580-D293-9B7AE10AEF25}"/>
              </a:ext>
            </a:extLst>
          </p:cNvPr>
          <p:cNvSpPr txBox="1"/>
          <p:nvPr/>
        </p:nvSpPr>
        <p:spPr>
          <a:xfrm>
            <a:off x="615000" y="6217029"/>
            <a:ext cx="8675049" cy="4202160"/>
          </a:xfrm>
          <a:prstGeom prst="rect">
            <a:avLst/>
          </a:prstGeom>
        </p:spPr>
        <p:txBody>
          <a:bodyPr vert="horz" wrap="square" lIns="0" tIns="242554" rIns="0" bIns="0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8141" indent="-565442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</a:rPr>
              <a:t>analýza DI dat a modelů;</a:t>
            </a:r>
          </a:p>
          <a:p>
            <a:pPr marL="578141" indent="-565442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</a:rPr>
              <a:t>návrh objízdných tras;</a:t>
            </a:r>
            <a:endParaRPr lang="cs-CZ" sz="2400" spc="16" dirty="0">
              <a:solidFill>
                <a:srgbClr val="878B8E"/>
              </a:solidFill>
              <a:latin typeface="Arial"/>
              <a:cs typeface="Arial"/>
              <a:sym typeface="Wingdings" panose="05000000000000000000" pitchFamily="2" charset="2"/>
            </a:endParaRPr>
          </a:p>
          <a:p>
            <a:pPr marL="578141" indent="-565442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identifikace nebezpečných míst;</a:t>
            </a:r>
          </a:p>
          <a:p>
            <a:pPr marL="578141" indent="-565442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detail </a:t>
            </a:r>
            <a:r>
              <a:rPr lang="cs-CZ" sz="24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dopravního řešení </a:t>
            </a: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s důrazem na bezpečnost, plynulost a předvídatelnost provozu;</a:t>
            </a:r>
          </a:p>
          <a:p>
            <a:pPr marL="578141" indent="-565442"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strategie nastavení ZPI a algoritmizace přenosného DZ.</a:t>
            </a:r>
          </a:p>
          <a:p>
            <a:pPr marL="12699">
              <a:lnSpc>
                <a:spcPct val="112000"/>
              </a:lnSpc>
              <a:spcBef>
                <a:spcPts val="1910"/>
              </a:spcBef>
              <a:tabLst>
                <a:tab pos="318120" algn="l"/>
              </a:tabLst>
            </a:pPr>
            <a:r>
              <a:rPr lang="cs-CZ" sz="3300" spc="16" dirty="0">
                <a:solidFill>
                  <a:srgbClr val="878B8E"/>
                </a:solidFill>
                <a:latin typeface="Arial"/>
                <a:cs typeface="Arial"/>
                <a:sym typeface="Wingdings" panose="05000000000000000000" pitchFamily="2" charset="2"/>
              </a:rPr>
              <a:t>   </a:t>
            </a:r>
            <a:endParaRPr lang="cs-CZ" sz="3298" spc="16" dirty="0">
              <a:solidFill>
                <a:srgbClr val="878B8E"/>
              </a:solidFill>
              <a:latin typeface="Arial"/>
              <a:cs typeface="Arial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037CD04-8D65-A001-E154-F0D0619F7C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3" t="1198" r="881" b="1200"/>
          <a:stretch/>
        </p:blipFill>
        <p:spPr>
          <a:xfrm>
            <a:off x="10128250" y="1691899"/>
            <a:ext cx="7847851" cy="7925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ABD2DA3-094C-22FC-23EE-82B960E078DF}"/>
              </a:ext>
            </a:extLst>
          </p:cNvPr>
          <p:cNvSpPr txBox="1"/>
          <p:nvPr/>
        </p:nvSpPr>
        <p:spPr>
          <a:xfrm>
            <a:off x="450850" y="1430289"/>
            <a:ext cx="449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878B8E"/>
                </a:solidFill>
                <a:latin typeface="Arial" panose="020B0604020202020204" pitchFamily="34" charset="0"/>
              </a:rPr>
              <a:t>Hlavní témata k řešení:</a:t>
            </a:r>
            <a:endParaRPr lang="cs-CZ" sz="2800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780BA8A8-B096-CB1A-A311-3254D8E1EF81}"/>
              </a:ext>
            </a:extLst>
          </p:cNvPr>
          <p:cNvSpPr txBox="1"/>
          <p:nvPr/>
        </p:nvSpPr>
        <p:spPr>
          <a:xfrm>
            <a:off x="634051" y="1773274"/>
            <a:ext cx="9240346" cy="3911696"/>
          </a:xfrm>
          <a:prstGeom prst="rect">
            <a:avLst/>
          </a:prstGeom>
        </p:spPr>
        <p:txBody>
          <a:bodyPr vert="horz" wrap="square" lIns="0" tIns="242554" rIns="0" bIns="0" rtlCol="0">
            <a:spAutoFit/>
          </a:bodyPr>
          <a:lstStyle/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</a:rPr>
              <a:t>optimalizace času </a:t>
            </a:r>
            <a:r>
              <a:rPr lang="cs-CZ" sz="2400" spc="16" dirty="0" err="1">
                <a:solidFill>
                  <a:srgbClr val="878B8E"/>
                </a:solidFill>
                <a:latin typeface="Arial"/>
                <a:cs typeface="Arial"/>
              </a:rPr>
              <a:t>dopr</a:t>
            </a: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</a:rPr>
              <a:t>. omezení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</a:rPr>
              <a:t>koordinace dalších omezení provozu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</a:rPr>
              <a:t>průjezdnost MO, BM i odjezdových tras</a:t>
            </a:r>
          </a:p>
          <a:p>
            <a:pPr marL="469899" indent="-457200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</a:rPr>
              <a:t> informování veřejnosti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</a:rPr>
              <a:t>odstraňování překážek provozu 24/7</a:t>
            </a:r>
          </a:p>
          <a:p>
            <a:pPr marL="578141" indent="-565442">
              <a:lnSpc>
                <a:spcPct val="112000"/>
              </a:lnSpc>
              <a:spcBef>
                <a:spcPts val="1910"/>
              </a:spcBef>
              <a:buFont typeface="Arial" panose="020B0604020202020204" pitchFamily="34" charset="0"/>
              <a:buChar char="•"/>
              <a:tabLst>
                <a:tab pos="318120" algn="l"/>
              </a:tabLst>
            </a:pPr>
            <a:r>
              <a:rPr lang="cs-CZ" sz="2400" spc="16" dirty="0">
                <a:solidFill>
                  <a:srgbClr val="878B8E"/>
                </a:solidFill>
                <a:latin typeface="Arial"/>
                <a:cs typeface="Arial"/>
              </a:rPr>
              <a:t>posílení provozu a preference HD</a:t>
            </a:r>
          </a:p>
        </p:txBody>
      </p:sp>
    </p:spTree>
    <p:extLst>
      <p:ext uri="{BB962C8B-B14F-4D97-AF65-F5344CB8AC3E}">
        <p14:creationId xmlns:p14="http://schemas.microsoft.com/office/powerpoint/2010/main" val="144330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552" y="467285"/>
            <a:ext cx="17208897" cy="773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cs-CZ" sz="4800" spc="35" dirty="0"/>
              <a:t>Objízdné trasy vedou po Pražském okruhu</a:t>
            </a:r>
            <a:endParaRPr sz="4800" spc="3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8357850" y="10305240"/>
            <a:ext cx="1131249" cy="4456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535"/>
              </a:spcBef>
            </a:pPr>
            <a:fld id="{81D60167-4931-47E6-BA6A-407CBD079E47}" type="slidenum">
              <a:rPr spc="25" smtClean="0"/>
              <a:t>9</a:t>
            </a:fld>
            <a:r>
              <a:rPr spc="165" dirty="0"/>
              <a:t>/</a:t>
            </a:r>
            <a:r>
              <a:rPr lang="cs-CZ" spc="165" dirty="0"/>
              <a:t>13</a:t>
            </a:r>
            <a:endParaRPr spc="165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7D81A8-A8BA-243C-0ADB-9AB3F749C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1554944"/>
            <a:ext cx="15608698" cy="9287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904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78B8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44554</TotalTime>
  <Words>1060</Words>
  <Application>Microsoft Office PowerPoint</Application>
  <PresentationFormat>Vlastní</PresentationFormat>
  <Paragraphs>133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Courier New</vt:lpstr>
      <vt:lpstr>Segoe UI</vt:lpstr>
      <vt:lpstr>Office Theme</vt:lpstr>
      <vt:lpstr>Barrandovský most</vt:lpstr>
      <vt:lpstr>Základní informace</vt:lpstr>
      <vt:lpstr>Proč je nutná rekonstrukce  a co je nutné opravit?</vt:lpstr>
      <vt:lpstr>ETAPA I.</vt:lpstr>
      <vt:lpstr>ETAPA II.</vt:lpstr>
      <vt:lpstr>ETAPA II.</vt:lpstr>
      <vt:lpstr>ETAPA II.</vt:lpstr>
      <vt:lpstr>Objízdné trasy vedou po Pražském okruhu</vt:lpstr>
      <vt:lpstr>Objízdné trasy vedou po Pražském okruhu</vt:lpstr>
      <vt:lpstr>Prověřovaná opatření - průřez</vt:lpstr>
      <vt:lpstr>Koordinace stavebních akcí</vt:lpstr>
      <vt:lpstr>Slušnost a ohleduplnost</vt:lpstr>
      <vt:lpstr>Děkuji za pozornost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snímku</dc:title>
  <dc:creator>Jukl Václav</dc:creator>
  <cp:lastModifiedBy>Ludvík Matěj (MHMP, OMM)</cp:lastModifiedBy>
  <cp:revision>28</cp:revision>
  <cp:lastPrinted>2023-03-13T08:42:29Z</cp:lastPrinted>
  <dcterms:created xsi:type="dcterms:W3CDTF">2021-10-01T15:28:10Z</dcterms:created>
  <dcterms:modified xsi:type="dcterms:W3CDTF">2023-03-13T11:31:12Z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2021-10-01T00:00:00Z</vt:filetime>
  </property>
  <property fmtid="{D5CDD505-2E9C-101B-9397-08002B2CF9AE}" pid="3" name="Creator">
    <vt:lpwstr>Adobe InDesign CS6 (Macintosh)</vt:lpwstr>
  </property>
  <property fmtid="{D5CDD505-2E9C-101B-9397-08002B2CF9AE}" pid="4" name="LastSaved">
    <vt:filetime>2021-10-01T00:00:00Z</vt:filetime>
  </property>
</Properties>
</file>